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57"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87" autoAdjust="0"/>
    <p:restoredTop sz="94629" autoAdjust="0"/>
  </p:normalViewPr>
  <p:slideViewPr>
    <p:cSldViewPr>
      <p:cViewPr>
        <p:scale>
          <a:sx n="100" d="100"/>
          <a:sy n="100" d="100"/>
        </p:scale>
        <p:origin x="-2814" y="-4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FEA552-5859-4341-BB00-627125B0B469}" type="datetimeFigureOut">
              <a:rPr lang="ru-RU" smtClean="0"/>
              <a:pPr/>
              <a:t>16.09.2025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2AA5F0-E965-431B-A49E-6D2428639BA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52AA5F0-E965-431B-A49E-6D2428639BAB}"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52AA5F0-E965-431B-A49E-6D2428639BAB}"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D3D338D6-0DC1-4EB6-A923-7AAFDE5DECC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3D338D6-0DC1-4EB6-A923-7AAFDE5DECCE}"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3D338D6-0DC1-4EB6-A923-7AAFDE5DECC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17A16C2-5B12-418B-B7A2-FEFF57A7E55A}" type="datetimeFigureOut">
              <a:rPr lang="ru-RU" smtClean="0"/>
              <a:pPr/>
              <a:t>16.09.2025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D3D338D6-0DC1-4EB6-A923-7AAFDE5DECCE}"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17A16C2-5B12-418B-B7A2-FEFF57A7E55A}" type="datetimeFigureOut">
              <a:rPr lang="ru-RU" smtClean="0"/>
              <a:pPr/>
              <a:t>16.09.2025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D338D6-0DC1-4EB6-A923-7AAFDE5DECCE}"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285728"/>
            <a:ext cx="7851648" cy="2914672"/>
          </a:xfrm>
        </p:spPr>
        <p:txBody>
          <a:bodyPr>
            <a:noAutofit/>
          </a:bodyPr>
          <a:lstStyle/>
          <a:p>
            <a:r>
              <a:rPr lang="uk-UA" sz="2800" dirty="0" smtClean="0">
                <a:latin typeface="+mn-lt"/>
              </a:rPr>
              <a:t/>
            </a:r>
            <a:br>
              <a:rPr lang="uk-UA" sz="2800" dirty="0" smtClean="0">
                <a:latin typeface="+mn-lt"/>
              </a:rPr>
            </a:br>
            <a:r>
              <a:rPr lang="uk-UA" sz="2800" dirty="0" smtClean="0">
                <a:latin typeface="+mn-lt"/>
              </a:rPr>
              <a:t/>
            </a:r>
            <a:br>
              <a:rPr lang="uk-UA" sz="2800" dirty="0" smtClean="0">
                <a:latin typeface="+mn-lt"/>
              </a:rPr>
            </a:br>
            <a:r>
              <a:rPr lang="uk-UA" sz="2800" dirty="0" smtClean="0">
                <a:latin typeface="+mn-lt"/>
              </a:rPr>
              <a:t/>
            </a:r>
            <a:br>
              <a:rPr lang="uk-UA" sz="2800" dirty="0" smtClean="0">
                <a:latin typeface="+mn-lt"/>
              </a:rPr>
            </a:br>
            <a:r>
              <a:rPr lang="uk-UA" sz="2800" dirty="0" smtClean="0">
                <a:latin typeface="+mn-lt"/>
              </a:rPr>
              <a:t/>
            </a:r>
            <a:br>
              <a:rPr lang="uk-UA" sz="2800" dirty="0" smtClean="0">
                <a:latin typeface="+mn-lt"/>
              </a:rPr>
            </a:br>
            <a:endParaRPr lang="ru-RU" sz="2800" dirty="0">
              <a:latin typeface="+mn-lt"/>
            </a:endParaRPr>
          </a:p>
        </p:txBody>
      </p:sp>
      <p:sp>
        <p:nvSpPr>
          <p:cNvPr id="3" name="Подзаголовок 2"/>
          <p:cNvSpPr>
            <a:spLocks noGrp="1"/>
          </p:cNvSpPr>
          <p:nvPr>
            <p:ph type="subTitle" idx="1"/>
          </p:nvPr>
        </p:nvSpPr>
        <p:spPr>
          <a:xfrm>
            <a:off x="571472" y="5143512"/>
            <a:ext cx="8001056" cy="1000132"/>
          </a:xfrm>
        </p:spPr>
        <p:txBody>
          <a:bodyPr>
            <a:normAutofit fontScale="92500" lnSpcReduction="10000"/>
          </a:bodyPr>
          <a:lstStyle/>
          <a:p>
            <a:pPr algn="just"/>
            <a:r>
              <a:rPr lang="uk-UA" sz="1900" b="1" i="1" dirty="0" smtClean="0">
                <a:solidFill>
                  <a:srgbClr val="FFFF00"/>
                </a:solidFill>
                <a:latin typeface="Times New Roman" pitchFamily="18" charset="0"/>
                <a:cs typeface="Times New Roman" pitchFamily="18" charset="0"/>
              </a:rPr>
              <a:t>Бондар Віталій Олександрович, головний спеціаліст з режимно-секретної роботи Державного архіву Запорізької області</a:t>
            </a:r>
            <a:endParaRPr lang="ru-RU" sz="1900" dirty="0" smtClean="0">
              <a:solidFill>
                <a:srgbClr val="FFFF00"/>
              </a:solidFill>
              <a:latin typeface="Times New Roman" pitchFamily="18" charset="0"/>
              <a:cs typeface="Times New Roman" pitchFamily="18" charset="0"/>
            </a:endParaRPr>
          </a:p>
          <a:p>
            <a:pPr algn="just"/>
            <a:r>
              <a:rPr lang="uk-UA" b="1" i="1" dirty="0" smtClean="0">
                <a:solidFill>
                  <a:srgbClr val="FFFF00"/>
                </a:solidFill>
              </a:rPr>
              <a:t> </a:t>
            </a:r>
            <a:endParaRPr lang="ru-RU" dirty="0" smtClean="0">
              <a:solidFill>
                <a:srgbClr val="FFFF00"/>
              </a:solidFill>
            </a:endParaRPr>
          </a:p>
          <a:p>
            <a:pPr algn="just"/>
            <a:endParaRPr lang="ru-RU" dirty="0"/>
          </a:p>
        </p:txBody>
      </p:sp>
      <p:sp>
        <p:nvSpPr>
          <p:cNvPr id="4" name="Прямоугольник 3"/>
          <p:cNvSpPr/>
          <p:nvPr/>
        </p:nvSpPr>
        <p:spPr>
          <a:xfrm>
            <a:off x="500034" y="214290"/>
            <a:ext cx="8429684" cy="4955203"/>
          </a:xfrm>
          <a:prstGeom prst="rect">
            <a:avLst/>
          </a:prstGeom>
        </p:spPr>
        <p:txBody>
          <a:bodyPr wrap="square">
            <a:spAutoFit/>
          </a:bodyPr>
          <a:lstStyle/>
          <a:p>
            <a:pPr algn="ctr"/>
            <a:endParaRPr lang="uk-UA" sz="2800" dirty="0" smtClean="0">
              <a:latin typeface="+mn-lt"/>
            </a:endParaRPr>
          </a:p>
          <a:p>
            <a:pPr algn="just"/>
            <a:r>
              <a:rPr lang="uk-UA" sz="2400" b="1" i="1" dirty="0" smtClean="0">
                <a:solidFill>
                  <a:srgbClr val="FFFF00"/>
                </a:solidFill>
                <a:latin typeface="Times New Roman" pitchFamily="18" charset="0"/>
                <a:cs typeface="Times New Roman" pitchFamily="18" charset="0"/>
              </a:rPr>
              <a:t>Семінар з питань організації діловодства та архівної справи</a:t>
            </a:r>
            <a:r>
              <a:rPr lang="uk-UA" sz="2400" b="1" i="1" dirty="0">
                <a:solidFill>
                  <a:srgbClr val="FFFF00"/>
                </a:solidFill>
                <a:latin typeface="Times New Roman" pitchFamily="18" charset="0"/>
                <a:cs typeface="Times New Roman" pitchFamily="18" charset="0"/>
              </a:rPr>
              <a:t> </a:t>
            </a:r>
            <a:r>
              <a:rPr lang="uk-UA" sz="2400" b="1" i="1" dirty="0" smtClean="0">
                <a:solidFill>
                  <a:srgbClr val="FFFF00"/>
                </a:solidFill>
                <a:latin typeface="Times New Roman" pitchFamily="18" charset="0"/>
                <a:cs typeface="Times New Roman" pitchFamily="18" charset="0"/>
              </a:rPr>
              <a:t>для працівників діловодних служб і архівних підрозділів установ, організацій, підприємств – джерел формування НАФ Державного архіву Запорізької області</a:t>
            </a:r>
            <a:endParaRPr lang="ru-RU" sz="2400" dirty="0">
              <a:solidFill>
                <a:srgbClr val="FFFF00"/>
              </a:solidFill>
              <a:latin typeface="Times New Roman" pitchFamily="18" charset="0"/>
              <a:cs typeface="Times New Roman" pitchFamily="18" charset="0"/>
            </a:endParaRPr>
          </a:p>
          <a:p>
            <a:pPr algn="ctr"/>
            <a:r>
              <a:rPr lang="uk-UA" sz="2200" dirty="0" smtClean="0">
                <a:solidFill>
                  <a:srgbClr val="FFFF00"/>
                </a:solidFill>
                <a:latin typeface="Times New Roman" pitchFamily="18" charset="0"/>
                <a:cs typeface="Times New Roman" pitchFamily="18" charset="0"/>
              </a:rPr>
              <a:t>(16 вересня 2025 року)</a:t>
            </a:r>
            <a:endParaRPr lang="uk-UA" sz="2200" dirty="0">
              <a:solidFill>
                <a:srgbClr val="FFFF00"/>
              </a:solidFill>
              <a:latin typeface="Times New Roman" pitchFamily="18" charset="0"/>
              <a:cs typeface="Times New Roman" pitchFamily="18" charset="0"/>
            </a:endParaRPr>
          </a:p>
          <a:p>
            <a:pPr algn="ctr"/>
            <a:endParaRPr lang="uk-UA" sz="2400" dirty="0" smtClean="0">
              <a:solidFill>
                <a:srgbClr val="FFFF00"/>
              </a:solidFill>
              <a:latin typeface="Times New Roman" pitchFamily="18" charset="0"/>
              <a:cs typeface="Times New Roman" pitchFamily="18" charset="0"/>
            </a:endParaRPr>
          </a:p>
          <a:p>
            <a:pPr algn="ctr"/>
            <a:r>
              <a:rPr lang="uk-UA" sz="2400" dirty="0" smtClean="0">
                <a:solidFill>
                  <a:srgbClr val="FFFF00"/>
                </a:solidFill>
                <a:latin typeface="Times New Roman" pitchFamily="18" charset="0"/>
                <a:cs typeface="Times New Roman" pitchFamily="18" charset="0"/>
              </a:rPr>
              <a:t>Порядок </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r>
              <a:rPr lang="uk-UA" sz="2400" dirty="0" smtClean="0">
                <a:solidFill>
                  <a:srgbClr val="FFFF00"/>
                </a:solidFill>
                <a:latin typeface="Times New Roman" pitchFamily="18" charset="0"/>
                <a:cs typeface="Times New Roman" pitchFamily="18" charset="0"/>
              </a:rPr>
              <a:t>ведення обліку, зберігання, використання і знищення документів та інших матеріальних носіїв інформації, що містять службову інформацію</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r>
              <a:rPr lang="uk-UA" sz="2400" dirty="0" smtClean="0">
                <a:solidFill>
                  <a:srgbClr val="FFFF00"/>
                </a:solidFill>
                <a:latin typeface="Times New Roman" pitchFamily="18" charset="0"/>
                <a:cs typeface="Times New Roman" pitchFamily="18" charset="0"/>
              </a:rPr>
              <a:t>(практичні аспекти роботи)</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endParaRPr lang="ru-RU" sz="2400" dirty="0">
              <a:solidFill>
                <a:srgbClr val="FFFF0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10334"/>
          </a:xfrm>
        </p:spPr>
        <p:txBody>
          <a:bodyPr>
            <a:normAutofit/>
          </a:bodyPr>
          <a:lstStyle/>
          <a:p>
            <a:r>
              <a:rPr lang="uk-UA" sz="3000" dirty="0" smtClean="0">
                <a:solidFill>
                  <a:srgbClr val="0070C0"/>
                </a:solidFill>
                <a:latin typeface="Times New Roman" pitchFamily="18" charset="0"/>
                <a:cs typeface="Times New Roman" pitchFamily="18" charset="0"/>
              </a:rPr>
              <a:t>Надання грифу “ДСК”, контроль, відповідальність</a:t>
            </a:r>
            <a:endParaRPr lang="ru-RU" sz="3000"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500034" y="1357298"/>
            <a:ext cx="8429684" cy="5214974"/>
          </a:xfrm>
        </p:spPr>
        <p:txBody>
          <a:bodyPr>
            <a:normAutofit lnSpcReduction="10000"/>
          </a:bodyPr>
          <a:lstStyle/>
          <a:p>
            <a:pPr algn="just"/>
            <a:r>
              <a:rPr lang="uk-UA" sz="1800" dirty="0" smtClean="0">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Працівники, </a:t>
            </a:r>
            <a:r>
              <a:rPr lang="uk-UA" sz="1800" dirty="0" smtClean="0">
                <a:solidFill>
                  <a:srgbClr val="002060"/>
                </a:solidFill>
                <a:latin typeface="Times New Roman" pitchFamily="18" charset="0"/>
                <a:cs typeface="Times New Roman" pitchFamily="18" charset="0"/>
              </a:rPr>
              <a:t>яким доручено опрацьовувати документ, що містить службову інформацію, </a:t>
            </a:r>
            <a:r>
              <a:rPr lang="uk-UA" sz="1800" u="sng" dirty="0" smtClean="0">
                <a:solidFill>
                  <a:srgbClr val="002060"/>
                </a:solidFill>
                <a:latin typeface="Times New Roman" pitchFamily="18" charset="0"/>
                <a:cs typeface="Times New Roman" pitchFamily="18" charset="0"/>
              </a:rPr>
              <a:t>визначаються керівником установи, його заступниками, керівниками структурних підрозділів у резолюції до такого документа.</a:t>
            </a:r>
            <a:endParaRPr lang="ru-RU" sz="1800" u="sng"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 Організація в установі роботи з документами, що містять службову інформацію, покладається </a:t>
            </a:r>
            <a:r>
              <a:rPr lang="uk-UA" sz="1800" u="sng" dirty="0" smtClean="0">
                <a:solidFill>
                  <a:srgbClr val="002060"/>
                </a:solidFill>
                <a:latin typeface="Times New Roman" pitchFamily="18" charset="0"/>
                <a:cs typeface="Times New Roman" pitchFamily="18" charset="0"/>
              </a:rPr>
              <a:t>на структурний підрозділ з діловодства або документаційного забезпечення, а за його відсутності - на окрему посадову особу</a:t>
            </a:r>
            <a:r>
              <a:rPr lang="uk-UA" sz="1800" dirty="0" smtClean="0">
                <a:solidFill>
                  <a:srgbClr val="002060"/>
                </a:solidFill>
                <a:latin typeface="Times New Roman" pitchFamily="18" charset="0"/>
                <a:cs typeface="Times New Roman" pitchFamily="18" charset="0"/>
              </a:rPr>
              <a:t> (далі - служба діловодства).</a:t>
            </a:r>
            <a:endParaRPr lang="ru-RU" sz="1800" dirty="0" smtClean="0">
              <a:solidFill>
                <a:srgbClr val="002060"/>
              </a:solidFill>
              <a:latin typeface="Times New Roman" pitchFamily="18" charset="0"/>
              <a:cs typeface="Times New Roman" pitchFamily="18" charset="0"/>
            </a:endParaRPr>
          </a:p>
          <a:p>
            <a:pPr algn="just"/>
            <a:r>
              <a:rPr lang="uk-UA" sz="1800" u="sng" dirty="0" smtClean="0">
                <a:solidFill>
                  <a:srgbClr val="002060"/>
                </a:solidFill>
                <a:latin typeface="Times New Roman" pitchFamily="18" charset="0"/>
                <a:cs typeface="Times New Roman" pitchFamily="18" charset="0"/>
              </a:rPr>
              <a:t>Керівники структурних підрозділів здійснюють контроль </a:t>
            </a:r>
            <a:r>
              <a:rPr lang="uk-UA" sz="1800" dirty="0" smtClean="0">
                <a:solidFill>
                  <a:srgbClr val="002060"/>
                </a:solidFill>
                <a:latin typeface="Times New Roman" pitchFamily="18" charset="0"/>
                <a:cs typeface="Times New Roman" pitchFamily="18" charset="0"/>
              </a:rPr>
              <a:t>за дотриманням порядку підготовки документів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їх зберігання і використання.</a:t>
            </a:r>
            <a:endParaRPr lang="ru-RU" sz="1800" dirty="0" smtClean="0">
              <a:solidFill>
                <a:srgbClr val="002060"/>
              </a:solidFill>
              <a:latin typeface="Times New Roman" pitchFamily="18" charset="0"/>
              <a:cs typeface="Times New Roman" pitchFamily="18" charset="0"/>
            </a:endParaRPr>
          </a:p>
          <a:p>
            <a:pPr algn="just"/>
            <a:r>
              <a:rPr lang="uk-UA" sz="1800" u="sng" dirty="0" smtClean="0">
                <a:solidFill>
                  <a:srgbClr val="002060"/>
                </a:solidFill>
                <a:latin typeface="Times New Roman" pitchFamily="18" charset="0"/>
                <a:cs typeface="Times New Roman" pitchFamily="18" charset="0"/>
              </a:rPr>
              <a:t>Питання щодо необхідності присвоєння документу грифа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вирішується виконавцем або посадовою особою, яка підписує документ, відповідно до переліку відомостей </a:t>
            </a:r>
            <a:r>
              <a:rPr lang="uk-UA" sz="1800" dirty="0" smtClean="0">
                <a:solidFill>
                  <a:srgbClr val="002060"/>
                </a:solidFill>
                <a:latin typeface="Times New Roman" pitchFamily="18" charset="0"/>
                <a:cs typeface="Times New Roman" pitchFamily="18" charset="0"/>
              </a:rPr>
              <a:t>та з дотриманням вимог </a:t>
            </a:r>
            <a:r>
              <a:rPr lang="uk-UA" sz="1800" u="sng" dirty="0" smtClean="0">
                <a:solidFill>
                  <a:srgbClr val="002060"/>
                </a:solidFill>
                <a:latin typeface="Times New Roman" pitchFamily="18" charset="0"/>
                <a:cs typeface="Times New Roman" pitchFamily="18" charset="0"/>
              </a:rPr>
              <a:t> частини другої статті 6 та статті 9 </a:t>
            </a:r>
            <a:r>
              <a:rPr lang="uk-UA" sz="1800" dirty="0" smtClean="0">
                <a:solidFill>
                  <a:srgbClr val="002060"/>
                </a:solidFill>
                <a:latin typeface="Times New Roman" pitchFamily="18" charset="0"/>
                <a:cs typeface="Times New Roman" pitchFamily="18" charset="0"/>
              </a:rPr>
              <a:t>Закону України </a:t>
            </a:r>
            <a:r>
              <a:rPr lang="uk-UA" sz="1800" dirty="0" err="1" smtClean="0">
                <a:solidFill>
                  <a:srgbClr val="002060"/>
                </a:solidFill>
                <a:latin typeface="Times New Roman" pitchFamily="18" charset="0"/>
                <a:cs typeface="Times New Roman" pitchFamily="18" charset="0"/>
              </a:rPr>
              <a:t>“Про</a:t>
            </a:r>
            <a:r>
              <a:rPr lang="uk-UA" sz="1800" dirty="0" smtClean="0">
                <a:solidFill>
                  <a:srgbClr val="002060"/>
                </a:solidFill>
                <a:latin typeface="Times New Roman" pitchFamily="18" charset="0"/>
                <a:cs typeface="Times New Roman" pitchFamily="18" charset="0"/>
              </a:rPr>
              <a:t> доступ до публічної </a:t>
            </a:r>
            <a:r>
              <a:rPr lang="uk-UA" sz="1800" dirty="0" err="1" smtClean="0">
                <a:solidFill>
                  <a:srgbClr val="002060"/>
                </a:solidFill>
                <a:latin typeface="Times New Roman" pitchFamily="18" charset="0"/>
                <a:cs typeface="Times New Roman" pitchFamily="18" charset="0"/>
              </a:rPr>
              <a:t>інформації”</a:t>
            </a:r>
            <a:r>
              <a:rPr lang="uk-UA" sz="1800" dirty="0" smtClean="0">
                <a:solidFill>
                  <a:srgbClr val="002060"/>
                </a:solidFill>
                <a:latin typeface="Times New Roman" pitchFamily="18" charset="0"/>
                <a:cs typeface="Times New Roman" pitchFamily="18" charset="0"/>
              </a:rPr>
              <a:t>.</a:t>
            </a:r>
          </a:p>
          <a:p>
            <a:pPr algn="just"/>
            <a:r>
              <a:rPr lang="uk-UA" sz="1800" u="sng" dirty="0" smtClean="0">
                <a:solidFill>
                  <a:srgbClr val="002060"/>
                </a:solidFill>
                <a:latin typeface="Times New Roman" pitchFamily="18" charset="0"/>
                <a:cs typeface="Times New Roman" pitchFamily="18" charset="0"/>
              </a:rPr>
              <a:t>Забороняється використовувати для передачі службової інформації відкриті канали зв’язку.</a:t>
            </a:r>
          </a:p>
          <a:p>
            <a:pPr algn="just"/>
            <a:r>
              <a:rPr lang="uk-UA" sz="1800" b="1" u="sng" dirty="0" smtClean="0">
                <a:solidFill>
                  <a:srgbClr val="002060"/>
                </a:solidFill>
                <a:latin typeface="Times New Roman" pitchFamily="18" charset="0"/>
                <a:cs typeface="Times New Roman" pitchFamily="18" charset="0"/>
              </a:rPr>
              <a:t>Відповідальність за організацію та забезпечення дотримання в установах порядку ведення обліку, зберігання та використання документів, що містять службову інформацію, покладається на їх керівників.</a:t>
            </a:r>
            <a:endParaRPr lang="ru-RU" sz="1800" b="1" u="sng" dirty="0" smtClean="0">
              <a:solidFill>
                <a:srgbClr val="002060"/>
              </a:solidFill>
              <a:latin typeface="Times New Roman" pitchFamily="18" charset="0"/>
              <a:cs typeface="Times New Roman" pitchFamily="18" charset="0"/>
            </a:endParaRPr>
          </a:p>
          <a:p>
            <a:pPr algn="just"/>
            <a:endParaRPr lang="ru-RU" sz="1800" dirty="0" smtClean="0">
              <a:latin typeface="Times New Roman" pitchFamily="18" charset="0"/>
              <a:cs typeface="Times New Roman" pitchFamily="18" charset="0"/>
            </a:endParaRPr>
          </a:p>
          <a:p>
            <a:pPr algn="just"/>
            <a:endParaRPr lang="ru-RU" sz="1800" dirty="0" smtClean="0">
              <a:latin typeface="Times New Roman" pitchFamily="18" charset="0"/>
              <a:cs typeface="Times New Roman" pitchFamily="18" charset="0"/>
            </a:endParaRP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96086"/>
          </a:xfrm>
        </p:spPr>
        <p:txBody>
          <a:bodyPr>
            <a:normAutofit/>
          </a:bodyPr>
          <a:lstStyle/>
          <a:p>
            <a:pPr algn="ctr"/>
            <a:r>
              <a:rPr lang="uk-UA" sz="2000" b="1" dirty="0" smtClean="0">
                <a:latin typeface="Times New Roman" pitchFamily="18" charset="0"/>
                <a:cs typeface="Times New Roman" pitchFamily="18" charset="0"/>
              </a:rPr>
              <a:t>2.2. Облік матеріальних носіїв інформації, що містять службову інформацію</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571472" y="1500174"/>
            <a:ext cx="8115328" cy="4824426"/>
          </a:xfrm>
        </p:spPr>
        <p:txBody>
          <a:bodyPr>
            <a:normAutofit lnSpcReduction="10000"/>
          </a:bodyPr>
          <a:lstStyle/>
          <a:p>
            <a:pPr algn="just"/>
            <a:r>
              <a:rPr lang="uk-UA" sz="1800" dirty="0" smtClean="0">
                <a:solidFill>
                  <a:srgbClr val="002060"/>
                </a:solidFill>
                <a:latin typeface="Times New Roman" pitchFamily="18" charset="0"/>
                <a:cs typeface="Times New Roman" pitchFamily="18" charset="0"/>
              </a:rPr>
              <a:t>Приймання та реєстрація документів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крім документів, які містять відмітки </a:t>
            </a:r>
            <a:r>
              <a:rPr lang="uk-UA" sz="1800" dirty="0" err="1" smtClean="0">
                <a:solidFill>
                  <a:srgbClr val="002060"/>
                </a:solidFill>
                <a:latin typeface="Times New Roman" pitchFamily="18" charset="0"/>
                <a:cs typeface="Times New Roman" pitchFamily="18" charset="0"/>
              </a:rPr>
              <a:t>“Літер</a:t>
            </a:r>
            <a:r>
              <a:rPr lang="uk-UA" sz="1800" dirty="0" smtClean="0">
                <a:solidFill>
                  <a:srgbClr val="002060"/>
                </a:solidFill>
                <a:latin typeface="Times New Roman" pitchFamily="18" charset="0"/>
                <a:cs typeface="Times New Roman" pitchFamily="18" charset="0"/>
              </a:rPr>
              <a:t> “М”, </a:t>
            </a:r>
            <a:r>
              <a:rPr lang="uk-UA" sz="1800" dirty="0" err="1" smtClean="0">
                <a:solidFill>
                  <a:srgbClr val="002060"/>
                </a:solidFill>
                <a:latin typeface="Times New Roman" pitchFamily="18" charset="0"/>
                <a:cs typeface="Times New Roman" pitchFamily="18" charset="0"/>
              </a:rPr>
              <a:t>“Літер</a:t>
            </a:r>
            <a:r>
              <a:rPr lang="uk-UA" sz="1800" dirty="0" smtClean="0">
                <a:solidFill>
                  <a:srgbClr val="002060"/>
                </a:solidFill>
                <a:latin typeface="Times New Roman" pitchFamily="18" charset="0"/>
                <a:cs typeface="Times New Roman" pitchFamily="18" charset="0"/>
              </a:rPr>
              <a:t> “К”, “СІ”,  </a:t>
            </a:r>
            <a:r>
              <a:rPr lang="uk-UA" sz="1800" b="1" u="sng" dirty="0" smtClean="0">
                <a:solidFill>
                  <a:srgbClr val="002060"/>
                </a:solidFill>
                <a:latin typeface="Times New Roman" pitchFamily="18" charset="0"/>
                <a:cs typeface="Times New Roman" pitchFamily="18" charset="0"/>
              </a:rPr>
              <a:t>здійснюється централізовано службою діловодства.</a:t>
            </a:r>
            <a:endParaRPr lang="ru-RU" sz="1800" b="1" u="sng"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Облік електронних носіїв інформації, книг та інших видань, які є додатками до вхідного супровідного листа, ведеться окремо від вхідних документів. На супровідному листі, який долучається до відповідної справи, службою діловодства проставляються номер облікової форми, порядковий номер і дата взяття додатка на облік.</a:t>
            </a:r>
            <a:endParaRPr lang="ru-RU" sz="1800"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Реєстрація </a:t>
            </a:r>
            <a:r>
              <a:rPr lang="uk-UA" sz="1800" dirty="0" smtClean="0">
                <a:solidFill>
                  <a:srgbClr val="002060"/>
                </a:solidFill>
                <a:latin typeface="Times New Roman" pitchFamily="18" charset="0"/>
                <a:cs typeface="Times New Roman" pitchFamily="18" charset="0"/>
              </a:rPr>
              <a:t>вхідних, вихідних та внутрішніх </a:t>
            </a:r>
            <a:r>
              <a:rPr lang="uk-UA" sz="1800" u="sng" dirty="0" smtClean="0">
                <a:solidFill>
                  <a:srgbClr val="002060"/>
                </a:solidFill>
                <a:latin typeface="Times New Roman" pitchFamily="18" charset="0"/>
                <a:cs typeface="Times New Roman" pitchFamily="18" charset="0"/>
              </a:rPr>
              <a:t>документів з грифом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здійснюється окремо від документів, які не містять службову інформацію</a:t>
            </a:r>
            <a:r>
              <a:rPr lang="uk-UA" sz="1800" dirty="0" smtClean="0">
                <a:solidFill>
                  <a:srgbClr val="002060"/>
                </a:solidFill>
                <a:latin typeface="Times New Roman" pitchFamily="18" charset="0"/>
                <a:cs typeface="Times New Roman" pitchFamily="18" charset="0"/>
              </a:rPr>
              <a:t>, </a:t>
            </a:r>
            <a:r>
              <a:rPr lang="uk-UA" sz="1800" b="1" u="sng" dirty="0" smtClean="0">
                <a:solidFill>
                  <a:srgbClr val="002060"/>
                </a:solidFill>
                <a:latin typeface="Times New Roman" pitchFamily="18" charset="0"/>
                <a:cs typeface="Times New Roman" pitchFamily="18" charset="0"/>
              </a:rPr>
              <a:t>з дотриманням вимоги щодо одноразовості реєстрації.</a:t>
            </a:r>
            <a:endParaRPr lang="ru-RU" sz="1800" b="1" u="sng"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При цьому до реєстраційного індексу документа додається відмітка “ДСК”, наприклад: “251/04-12 ДСК; 09-05/456 </a:t>
            </a:r>
            <a:r>
              <a:rPr lang="uk-UA" sz="1800" dirty="0" err="1" smtClean="0">
                <a:solidFill>
                  <a:srgbClr val="002060"/>
                </a:solidFill>
                <a:latin typeface="Times New Roman" pitchFamily="18" charset="0"/>
                <a:cs typeface="Times New Roman" pitchFamily="18" charset="0"/>
              </a:rPr>
              <a:t>ДСК</a:t>
            </a:r>
            <a:r>
              <a:rPr lang="uk-UA" sz="1800" dirty="0" smtClean="0">
                <a:solidFill>
                  <a:srgbClr val="002060"/>
                </a:solidFill>
                <a:latin typeface="Times New Roman" pitchFamily="18" charset="0"/>
                <a:cs typeface="Times New Roman" pitchFamily="18" charset="0"/>
              </a:rPr>
              <a:t>; 123 ДСК”.</a:t>
            </a:r>
            <a:endParaRPr lang="ru-RU" sz="1800"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Етапи проходження документів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в установі повинні обов’язково відображатися у реєстраційних формах (журналах, картках, електронній базі даних).</a:t>
            </a:r>
            <a:endParaRPr lang="ru-RU" sz="1800" dirty="0" smtClean="0">
              <a:solidFill>
                <a:srgbClr val="002060"/>
              </a:solidFill>
              <a:latin typeface="Times New Roman" pitchFamily="18" charset="0"/>
              <a:cs typeface="Times New Roman" pitchFamily="18" charset="0"/>
            </a:endParaRPr>
          </a:p>
          <a:p>
            <a:endParaRPr lang="ru-RU" sz="1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714356"/>
            <a:ext cx="8043890" cy="642942"/>
          </a:xfrm>
        </p:spPr>
        <p:txBody>
          <a:bodyPr>
            <a:noAutofit/>
          </a:bodyPr>
          <a:lstStyle/>
          <a:p>
            <a:pPr algn="ctr"/>
            <a:r>
              <a:rPr lang="uk-UA" sz="2400" b="1" dirty="0" smtClean="0">
                <a:latin typeface="Times New Roman" pitchFamily="18" charset="0"/>
                <a:cs typeface="Times New Roman" pitchFamily="18" charset="0"/>
              </a:rPr>
              <a:t>2.3. Зберігання матеріальних носіїв інформації, що містять службову інформац</a:t>
            </a:r>
            <a:r>
              <a:rPr lang="uk-UA" sz="2200" b="1" dirty="0" smtClean="0">
                <a:latin typeface="Times New Roman" pitchFamily="18" charset="0"/>
                <a:cs typeface="Times New Roman" pitchFamily="18" charset="0"/>
              </a:rPr>
              <a:t>ію</a:t>
            </a:r>
            <a:endParaRPr lang="ru-RU" sz="2200" b="1" dirty="0">
              <a:latin typeface="Times New Roman" pitchFamily="18" charset="0"/>
              <a:cs typeface="Times New Roman" pitchFamily="18" charset="0"/>
            </a:endParaRPr>
          </a:p>
        </p:txBody>
      </p:sp>
      <p:sp>
        <p:nvSpPr>
          <p:cNvPr id="3" name="Содержимое 2"/>
          <p:cNvSpPr>
            <a:spLocks noGrp="1"/>
          </p:cNvSpPr>
          <p:nvPr>
            <p:ph idx="1"/>
          </p:nvPr>
        </p:nvSpPr>
        <p:spPr>
          <a:xfrm>
            <a:off x="357158" y="1357298"/>
            <a:ext cx="8572560" cy="5143536"/>
          </a:xfrm>
        </p:spPr>
        <p:txBody>
          <a:bodyPr>
            <a:normAutofit/>
          </a:bodyPr>
          <a:lstStyle/>
          <a:p>
            <a:pPr algn="just"/>
            <a:r>
              <a:rPr lang="uk-UA" sz="2000" u="sng" dirty="0" smtClean="0">
                <a:solidFill>
                  <a:srgbClr val="002060"/>
                </a:solidFill>
                <a:latin typeface="Times New Roman" pitchFamily="18" charset="0"/>
                <a:cs typeface="Times New Roman" pitchFamily="18" charset="0"/>
              </a:rPr>
              <a:t>Виконані документи з грифом </a:t>
            </a:r>
            <a:r>
              <a:rPr lang="uk-UA" sz="2000" u="sng" dirty="0" err="1" smtClean="0">
                <a:solidFill>
                  <a:srgbClr val="002060"/>
                </a:solidFill>
                <a:latin typeface="Times New Roman" pitchFamily="18" charset="0"/>
                <a:cs typeface="Times New Roman" pitchFamily="18" charset="0"/>
              </a:rPr>
              <a:t>“Для</a:t>
            </a:r>
            <a:r>
              <a:rPr lang="uk-UA" sz="2000" u="sng" dirty="0" smtClean="0">
                <a:solidFill>
                  <a:srgbClr val="002060"/>
                </a:solidFill>
                <a:latin typeface="Times New Roman" pitchFamily="18" charset="0"/>
                <a:cs typeface="Times New Roman" pitchFamily="18" charset="0"/>
              </a:rPr>
              <a:t> службового </a:t>
            </a:r>
            <a:r>
              <a:rPr lang="uk-UA" sz="2000" u="sng" dirty="0" err="1" smtClean="0">
                <a:solidFill>
                  <a:srgbClr val="002060"/>
                </a:solidFill>
                <a:latin typeface="Times New Roman" pitchFamily="18" charset="0"/>
                <a:cs typeface="Times New Roman" pitchFamily="18" charset="0"/>
              </a:rPr>
              <a:t>користування”</a:t>
            </a:r>
            <a:r>
              <a:rPr lang="uk-UA" sz="2000" u="sng" dirty="0" smtClean="0">
                <a:solidFill>
                  <a:srgbClr val="002060"/>
                </a:solidFill>
                <a:latin typeface="Times New Roman" pitchFamily="18" charset="0"/>
                <a:cs typeface="Times New Roman" pitchFamily="18" charset="0"/>
              </a:rPr>
              <a:t> групуються у справи згідно із затвердженою в установі зведеною номенклатурою справ</a:t>
            </a:r>
            <a:r>
              <a:rPr lang="uk-UA" sz="2000" dirty="0" smtClean="0">
                <a:solidFill>
                  <a:srgbClr val="002060"/>
                </a:solidFill>
                <a:latin typeface="Times New Roman" pitchFamily="18" charset="0"/>
                <a:cs typeface="Times New Roman" pitchFamily="18" charset="0"/>
              </a:rPr>
              <a:t>. Дозволяється долучати до справи із грифом </a:t>
            </a:r>
            <a:r>
              <a:rPr lang="uk-UA" sz="2000" dirty="0" err="1" smtClean="0">
                <a:solidFill>
                  <a:srgbClr val="002060"/>
                </a:solidFill>
                <a:latin typeface="Times New Roman" pitchFamily="18" charset="0"/>
                <a:cs typeface="Times New Roman" pitchFamily="18" charset="0"/>
              </a:rPr>
              <a:t>“Для</a:t>
            </a:r>
            <a:r>
              <a:rPr lang="uk-UA" sz="2000" dirty="0" smtClean="0">
                <a:solidFill>
                  <a:srgbClr val="002060"/>
                </a:solidFill>
                <a:latin typeface="Times New Roman" pitchFamily="18" charset="0"/>
                <a:cs typeface="Times New Roman" pitchFamily="18" charset="0"/>
              </a:rPr>
              <a:t> службового </a:t>
            </a:r>
            <a:r>
              <a:rPr lang="uk-UA" sz="2000" dirty="0" err="1" smtClean="0">
                <a:solidFill>
                  <a:srgbClr val="002060"/>
                </a:solidFill>
                <a:latin typeface="Times New Roman" pitchFamily="18" charset="0"/>
                <a:cs typeface="Times New Roman" pitchFamily="18" charset="0"/>
              </a:rPr>
              <a:t>користування”</a:t>
            </a:r>
            <a:r>
              <a:rPr lang="uk-UA" sz="2000" dirty="0" smtClean="0">
                <a:solidFill>
                  <a:srgbClr val="002060"/>
                </a:solidFill>
                <a:latin typeface="Times New Roman" pitchFamily="18" charset="0"/>
                <a:cs typeface="Times New Roman" pitchFamily="18" charset="0"/>
              </a:rPr>
              <a:t> документи з відкритою інформацією, якщо такі документи стосуються питань такої справи.</a:t>
            </a:r>
            <a:endParaRPr lang="ru-RU" sz="2000" dirty="0" smtClean="0">
              <a:solidFill>
                <a:srgbClr val="002060"/>
              </a:solidFill>
              <a:latin typeface="Times New Roman" pitchFamily="18" charset="0"/>
              <a:cs typeface="Times New Roman" pitchFamily="18" charset="0"/>
            </a:endParaRPr>
          </a:p>
          <a:p>
            <a:pPr algn="just"/>
            <a:r>
              <a:rPr lang="uk-UA" sz="2000" dirty="0" smtClean="0"/>
              <a:t> </a:t>
            </a:r>
            <a:r>
              <a:rPr lang="uk-UA" sz="2000" u="sng" dirty="0" smtClean="0">
                <a:solidFill>
                  <a:srgbClr val="002060"/>
                </a:solidFill>
                <a:latin typeface="Times New Roman" pitchFamily="18" charset="0"/>
                <a:cs typeface="Times New Roman" pitchFamily="18" charset="0"/>
              </a:rPr>
              <a:t>До номенклатури справ включаються всі довідкові та реєстраційні картотеки, журнали реєстрації та обліку документів з грифом </a:t>
            </a:r>
            <a:r>
              <a:rPr lang="uk-UA" sz="2000" u="sng" dirty="0" err="1" smtClean="0">
                <a:solidFill>
                  <a:srgbClr val="002060"/>
                </a:solidFill>
                <a:latin typeface="Times New Roman" pitchFamily="18" charset="0"/>
                <a:cs typeface="Times New Roman" pitchFamily="18" charset="0"/>
              </a:rPr>
              <a:t>“Для</a:t>
            </a:r>
            <a:r>
              <a:rPr lang="uk-UA" sz="2000" u="sng" dirty="0" smtClean="0">
                <a:solidFill>
                  <a:srgbClr val="002060"/>
                </a:solidFill>
                <a:latin typeface="Times New Roman" pitchFamily="18" charset="0"/>
                <a:cs typeface="Times New Roman" pitchFamily="18" charset="0"/>
              </a:rPr>
              <a:t> службового </a:t>
            </a:r>
            <a:r>
              <a:rPr lang="uk-UA" sz="2000" u="sng" dirty="0" err="1" smtClean="0">
                <a:solidFill>
                  <a:srgbClr val="002060"/>
                </a:solidFill>
                <a:latin typeface="Times New Roman" pitchFamily="18" charset="0"/>
                <a:cs typeface="Times New Roman" pitchFamily="18" charset="0"/>
              </a:rPr>
              <a:t>користування”</a:t>
            </a:r>
            <a:r>
              <a:rPr lang="uk-UA" sz="2000" u="sng" dirty="0" smtClean="0">
                <a:solidFill>
                  <a:srgbClr val="002060"/>
                </a:solidFill>
                <a:latin typeface="Times New Roman" pitchFamily="18" charset="0"/>
                <a:cs typeface="Times New Roman" pitchFamily="18" charset="0"/>
              </a:rPr>
              <a:t>.</a:t>
            </a:r>
            <a:endParaRPr lang="ru-RU" sz="2000" u="sng" dirty="0" smtClean="0">
              <a:solidFill>
                <a:srgbClr val="002060"/>
              </a:solidFill>
              <a:latin typeface="Times New Roman" pitchFamily="18" charset="0"/>
              <a:cs typeface="Times New Roman" pitchFamily="18" charset="0"/>
            </a:endParaRPr>
          </a:p>
          <a:p>
            <a:pPr algn="just"/>
            <a:r>
              <a:rPr lang="uk-UA" sz="2000" dirty="0" smtClean="0">
                <a:solidFill>
                  <a:srgbClr val="002060"/>
                </a:solidFill>
                <a:latin typeface="Times New Roman" pitchFamily="18" charset="0"/>
                <a:cs typeface="Times New Roman" pitchFamily="18" charset="0"/>
              </a:rPr>
              <a:t> У графі номенклатури справ </a:t>
            </a:r>
            <a:r>
              <a:rPr lang="uk-UA" sz="2000" dirty="0" err="1" smtClean="0">
                <a:solidFill>
                  <a:srgbClr val="002060"/>
                </a:solidFill>
                <a:latin typeface="Times New Roman" pitchFamily="18" charset="0"/>
                <a:cs typeface="Times New Roman" pitchFamily="18" charset="0"/>
              </a:rPr>
              <a:t>“Індекс</a:t>
            </a:r>
            <a:r>
              <a:rPr lang="uk-UA" sz="2000" dirty="0" smtClean="0">
                <a:solidFill>
                  <a:srgbClr val="002060"/>
                </a:solidFill>
                <a:latin typeface="Times New Roman" pitchFamily="18" charset="0"/>
                <a:cs typeface="Times New Roman" pitchFamily="18" charset="0"/>
              </a:rPr>
              <a:t> </a:t>
            </a:r>
            <a:r>
              <a:rPr lang="uk-UA" sz="2000" dirty="0" err="1" smtClean="0">
                <a:solidFill>
                  <a:srgbClr val="002060"/>
                </a:solidFill>
                <a:latin typeface="Times New Roman" pitchFamily="18" charset="0"/>
                <a:cs typeface="Times New Roman" pitchFamily="18" charset="0"/>
              </a:rPr>
              <a:t>справи”</a:t>
            </a:r>
            <a:r>
              <a:rPr lang="uk-UA" sz="2000" dirty="0" smtClean="0">
                <a:solidFill>
                  <a:srgbClr val="002060"/>
                </a:solidFill>
                <a:latin typeface="Times New Roman" pitchFamily="18" charset="0"/>
                <a:cs typeface="Times New Roman" pitchFamily="18" charset="0"/>
              </a:rPr>
              <a:t> до номера справи з документами, що мають гриф </a:t>
            </a:r>
            <a:r>
              <a:rPr lang="uk-UA" sz="2000" dirty="0" err="1" smtClean="0">
                <a:solidFill>
                  <a:srgbClr val="002060"/>
                </a:solidFill>
                <a:latin typeface="Times New Roman" pitchFamily="18" charset="0"/>
                <a:cs typeface="Times New Roman" pitchFamily="18" charset="0"/>
              </a:rPr>
              <a:t>“Для</a:t>
            </a:r>
            <a:r>
              <a:rPr lang="uk-UA" sz="2000" dirty="0" smtClean="0">
                <a:solidFill>
                  <a:srgbClr val="002060"/>
                </a:solidFill>
                <a:latin typeface="Times New Roman" pitchFamily="18" charset="0"/>
                <a:cs typeface="Times New Roman" pitchFamily="18" charset="0"/>
              </a:rPr>
              <a:t> службового </a:t>
            </a:r>
            <a:r>
              <a:rPr lang="uk-UA" sz="2000" dirty="0" err="1" smtClean="0">
                <a:solidFill>
                  <a:srgbClr val="002060"/>
                </a:solidFill>
                <a:latin typeface="Times New Roman" pitchFamily="18" charset="0"/>
                <a:cs typeface="Times New Roman" pitchFamily="18" charset="0"/>
              </a:rPr>
              <a:t>користування”</a:t>
            </a:r>
            <a:r>
              <a:rPr lang="uk-UA" sz="2000" dirty="0" smtClean="0">
                <a:solidFill>
                  <a:srgbClr val="002060"/>
                </a:solidFill>
                <a:latin typeface="Times New Roman" pitchFamily="18" charset="0"/>
                <a:cs typeface="Times New Roman" pitchFamily="18" charset="0"/>
              </a:rPr>
              <a:t>, проставляється відмітка “ДСК”, наприклад: “04-10 ДСК”.</a:t>
            </a:r>
            <a:endParaRPr lang="ru-RU" sz="2000" dirty="0" smtClean="0">
              <a:solidFill>
                <a:srgbClr val="002060"/>
              </a:solidFill>
              <a:latin typeface="Times New Roman" pitchFamily="18" charset="0"/>
              <a:cs typeface="Times New Roman" pitchFamily="18" charset="0"/>
            </a:endParaRPr>
          </a:p>
          <a:p>
            <a:pPr algn="just"/>
            <a:r>
              <a:rPr lang="uk-UA" sz="2000" dirty="0" smtClean="0">
                <a:solidFill>
                  <a:srgbClr val="002060"/>
                </a:solidFill>
                <a:latin typeface="Times New Roman" pitchFamily="18" charset="0"/>
                <a:cs typeface="Times New Roman" pitchFamily="18" charset="0"/>
              </a:rPr>
              <a:t> На обкладинці справи, що містить документи з грифом </a:t>
            </a:r>
            <a:r>
              <a:rPr lang="uk-UA" sz="2000" dirty="0" err="1" smtClean="0">
                <a:solidFill>
                  <a:srgbClr val="002060"/>
                </a:solidFill>
                <a:latin typeface="Times New Roman" pitchFamily="18" charset="0"/>
                <a:cs typeface="Times New Roman" pitchFamily="18" charset="0"/>
              </a:rPr>
              <a:t>“Для</a:t>
            </a:r>
            <a:r>
              <a:rPr lang="uk-UA" sz="2000" dirty="0" smtClean="0">
                <a:solidFill>
                  <a:srgbClr val="002060"/>
                </a:solidFill>
                <a:latin typeface="Times New Roman" pitchFamily="18" charset="0"/>
                <a:cs typeface="Times New Roman" pitchFamily="18" charset="0"/>
              </a:rPr>
              <a:t> службового </a:t>
            </a:r>
            <a:r>
              <a:rPr lang="uk-UA" sz="2000" dirty="0" err="1" smtClean="0">
                <a:solidFill>
                  <a:srgbClr val="002060"/>
                </a:solidFill>
                <a:latin typeface="Times New Roman" pitchFamily="18" charset="0"/>
                <a:cs typeface="Times New Roman" pitchFamily="18" charset="0"/>
              </a:rPr>
              <a:t>користування”</a:t>
            </a:r>
            <a:r>
              <a:rPr lang="uk-UA" sz="2000" dirty="0" smtClean="0">
                <a:solidFill>
                  <a:srgbClr val="002060"/>
                </a:solidFill>
                <a:latin typeface="Times New Roman" pitchFamily="18" charset="0"/>
                <a:cs typeface="Times New Roman" pitchFamily="18" charset="0"/>
              </a:rPr>
              <a:t>, у правому верхньому куті проставляється відмітка </a:t>
            </a:r>
            <a:r>
              <a:rPr lang="uk-UA" sz="2000" dirty="0" err="1" smtClean="0">
                <a:solidFill>
                  <a:srgbClr val="002060"/>
                </a:solidFill>
                <a:latin typeface="Times New Roman" pitchFamily="18" charset="0"/>
                <a:cs typeface="Times New Roman" pitchFamily="18" charset="0"/>
              </a:rPr>
              <a:t>“Для</a:t>
            </a:r>
            <a:r>
              <a:rPr lang="uk-UA" sz="2000" dirty="0" smtClean="0">
                <a:solidFill>
                  <a:srgbClr val="002060"/>
                </a:solidFill>
                <a:latin typeface="Times New Roman" pitchFamily="18" charset="0"/>
                <a:cs typeface="Times New Roman" pitchFamily="18" charset="0"/>
              </a:rPr>
              <a:t> службового </a:t>
            </a:r>
            <a:r>
              <a:rPr lang="uk-UA" sz="2000" dirty="0" err="1" smtClean="0">
                <a:solidFill>
                  <a:srgbClr val="002060"/>
                </a:solidFill>
                <a:latin typeface="Times New Roman" pitchFamily="18" charset="0"/>
                <a:cs typeface="Times New Roman" pitchFamily="18" charset="0"/>
              </a:rPr>
              <a:t>користування”</a:t>
            </a:r>
            <a:r>
              <a:rPr lang="uk-UA" sz="2000" dirty="0" smtClean="0">
                <a:solidFill>
                  <a:srgbClr val="002060"/>
                </a:solidFill>
                <a:latin typeface="Times New Roman" pitchFamily="18" charset="0"/>
                <a:cs typeface="Times New Roman" pitchFamily="18" charset="0"/>
              </a:rPr>
              <a:t>.</a:t>
            </a:r>
            <a:endParaRPr lang="ru-RU" sz="2000"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401080" cy="5610244"/>
          </a:xfrm>
        </p:spPr>
        <p:txBody>
          <a:bodyPr>
            <a:normAutofit fontScale="77500" lnSpcReduction="20000"/>
          </a:bodyPr>
          <a:lstStyle/>
          <a:p>
            <a:pPr algn="just"/>
            <a:r>
              <a:rPr lang="uk-UA" sz="2100" dirty="0" smtClean="0">
                <a:solidFill>
                  <a:srgbClr val="002060"/>
                </a:solidFill>
                <a:latin typeface="Times New Roman" pitchFamily="18" charset="0"/>
                <a:cs typeface="Times New Roman" pitchFamily="18" charset="0"/>
              </a:rPr>
              <a:t>У разі </a:t>
            </a:r>
            <a:r>
              <a:rPr lang="uk-UA" sz="2100" b="1" u="sng" dirty="0" smtClean="0">
                <a:solidFill>
                  <a:srgbClr val="002060"/>
                </a:solidFill>
                <a:latin typeface="Times New Roman" pitchFamily="18" charset="0"/>
                <a:cs typeface="Times New Roman" pitchFamily="18" charset="0"/>
              </a:rPr>
              <a:t>коли в установі створюється понад 50 документів на рік з грифом </a:t>
            </a:r>
            <a:r>
              <a:rPr lang="uk-UA" sz="2100" b="1" u="sng" dirty="0" err="1" smtClean="0">
                <a:solidFill>
                  <a:srgbClr val="002060"/>
                </a:solidFill>
                <a:latin typeface="Times New Roman" pitchFamily="18" charset="0"/>
                <a:cs typeface="Times New Roman" pitchFamily="18" charset="0"/>
              </a:rPr>
              <a:t>“Для</a:t>
            </a:r>
            <a:r>
              <a:rPr lang="uk-UA" sz="2100" b="1" u="sng" dirty="0" smtClean="0">
                <a:solidFill>
                  <a:srgbClr val="002060"/>
                </a:solidFill>
                <a:latin typeface="Times New Roman" pitchFamily="18" charset="0"/>
                <a:cs typeface="Times New Roman" pitchFamily="18" charset="0"/>
              </a:rPr>
              <a:t> службового </a:t>
            </a:r>
            <a:r>
              <a:rPr lang="uk-UA" sz="2100" b="1" u="sng" dirty="0" err="1" smtClean="0">
                <a:solidFill>
                  <a:srgbClr val="002060"/>
                </a:solidFill>
                <a:latin typeface="Times New Roman" pitchFamily="18" charset="0"/>
                <a:cs typeface="Times New Roman" pitchFamily="18" charset="0"/>
              </a:rPr>
              <a:t>користування”</a:t>
            </a:r>
            <a:r>
              <a:rPr lang="uk-UA" sz="2100" b="1" u="sng" dirty="0" smtClean="0">
                <a:solidFill>
                  <a:srgbClr val="002060"/>
                </a:solidFill>
                <a:latin typeface="Times New Roman" pitchFamily="18" charset="0"/>
                <a:cs typeface="Times New Roman" pitchFamily="18" charset="0"/>
              </a:rPr>
              <a:t>, їх доцільно формувати в окремі справи за видами (накази, інструкції, плани тощо).</a:t>
            </a:r>
          </a:p>
          <a:p>
            <a:pPr algn="just"/>
            <a:endParaRPr lang="ru-RU" sz="2100" b="1" u="sng" dirty="0" smtClean="0">
              <a:solidFill>
                <a:srgbClr val="002060"/>
              </a:solidFill>
              <a:latin typeface="Times New Roman" pitchFamily="18" charset="0"/>
              <a:cs typeface="Times New Roman" pitchFamily="18" charset="0"/>
            </a:endParaRPr>
          </a:p>
          <a:p>
            <a:pPr algn="just">
              <a:buNone/>
            </a:pPr>
            <a:r>
              <a:rPr lang="uk-UA" sz="2100" dirty="0" smtClean="0">
                <a:solidFill>
                  <a:srgbClr val="002060"/>
                </a:solidFill>
                <a:latin typeface="Times New Roman" pitchFamily="18" charset="0"/>
                <a:cs typeface="Times New Roman" pitchFamily="18" charset="0"/>
              </a:rPr>
              <a:t>     У разі </a:t>
            </a:r>
            <a:r>
              <a:rPr lang="uk-UA" sz="2100" b="1" u="sng" dirty="0" smtClean="0">
                <a:solidFill>
                  <a:srgbClr val="002060"/>
                </a:solidFill>
                <a:latin typeface="Times New Roman" pitchFamily="18" charset="0"/>
                <a:cs typeface="Times New Roman" pitchFamily="18" charset="0"/>
              </a:rPr>
              <a:t>коли в установі створюється менш як 50 документів на рік з грифом </a:t>
            </a:r>
            <a:r>
              <a:rPr lang="uk-UA" sz="2100" b="1" u="sng" dirty="0" err="1" smtClean="0">
                <a:solidFill>
                  <a:srgbClr val="002060"/>
                </a:solidFill>
                <a:latin typeface="Times New Roman" pitchFamily="18" charset="0"/>
                <a:cs typeface="Times New Roman" pitchFamily="18" charset="0"/>
              </a:rPr>
              <a:t>“Для</a:t>
            </a:r>
            <a:r>
              <a:rPr lang="uk-UA" sz="2100" b="1" u="sng" dirty="0" smtClean="0">
                <a:solidFill>
                  <a:srgbClr val="002060"/>
                </a:solidFill>
                <a:latin typeface="Times New Roman" pitchFamily="18" charset="0"/>
                <a:cs typeface="Times New Roman" pitchFamily="18" charset="0"/>
              </a:rPr>
              <a:t> службового </a:t>
            </a:r>
            <a:r>
              <a:rPr lang="uk-UA" sz="2100" b="1" u="sng" dirty="0" err="1" smtClean="0">
                <a:solidFill>
                  <a:srgbClr val="002060"/>
                </a:solidFill>
                <a:latin typeface="Times New Roman" pitchFamily="18" charset="0"/>
                <a:cs typeface="Times New Roman" pitchFamily="18" charset="0"/>
              </a:rPr>
              <a:t>користування”</a:t>
            </a:r>
            <a:r>
              <a:rPr lang="uk-UA" sz="2100" b="1" u="sng" dirty="0" smtClean="0">
                <a:solidFill>
                  <a:srgbClr val="002060"/>
                </a:solidFill>
                <a:latin typeface="Times New Roman" pitchFamily="18" charset="0"/>
                <a:cs typeface="Times New Roman" pitchFamily="18" charset="0"/>
              </a:rPr>
              <a:t>, номенклатурою справ може бути передбачено формування однієї справи із заголовком </a:t>
            </a:r>
            <a:r>
              <a:rPr lang="uk-UA" sz="2100" b="1" u="sng" dirty="0" err="1" smtClean="0">
                <a:solidFill>
                  <a:srgbClr val="002060"/>
                </a:solidFill>
                <a:latin typeface="Times New Roman" pitchFamily="18" charset="0"/>
                <a:cs typeface="Times New Roman" pitchFamily="18" charset="0"/>
              </a:rPr>
              <a:t>“Документи</a:t>
            </a:r>
            <a:r>
              <a:rPr lang="uk-UA" sz="2100" b="1" u="sng" dirty="0" smtClean="0">
                <a:solidFill>
                  <a:srgbClr val="002060"/>
                </a:solidFill>
                <a:latin typeface="Times New Roman" pitchFamily="18" charset="0"/>
                <a:cs typeface="Times New Roman" pitchFamily="18" charset="0"/>
              </a:rPr>
              <a:t> з грифом </a:t>
            </a:r>
            <a:r>
              <a:rPr lang="uk-UA" sz="2100" b="1" u="sng" dirty="0" err="1" smtClean="0">
                <a:solidFill>
                  <a:srgbClr val="002060"/>
                </a:solidFill>
                <a:latin typeface="Times New Roman" pitchFamily="18" charset="0"/>
                <a:cs typeface="Times New Roman" pitchFamily="18" charset="0"/>
              </a:rPr>
              <a:t>“Для</a:t>
            </a:r>
            <a:r>
              <a:rPr lang="uk-UA" sz="2100" b="1" u="sng" dirty="0" smtClean="0">
                <a:solidFill>
                  <a:srgbClr val="002060"/>
                </a:solidFill>
                <a:latin typeface="Times New Roman" pitchFamily="18" charset="0"/>
                <a:cs typeface="Times New Roman" pitchFamily="18" charset="0"/>
              </a:rPr>
              <a:t> службового </a:t>
            </a:r>
            <a:r>
              <a:rPr lang="uk-UA" sz="2100" b="1" u="sng" dirty="0" err="1" smtClean="0">
                <a:solidFill>
                  <a:srgbClr val="002060"/>
                </a:solidFill>
                <a:latin typeface="Times New Roman" pitchFamily="18" charset="0"/>
                <a:cs typeface="Times New Roman" pitchFamily="18" charset="0"/>
              </a:rPr>
              <a:t>користування”</a:t>
            </a:r>
            <a:r>
              <a:rPr lang="uk-UA" sz="2100" b="1" u="sng" dirty="0" smtClean="0">
                <a:solidFill>
                  <a:srgbClr val="002060"/>
                </a:solidFill>
                <a:latin typeface="Times New Roman" pitchFamily="18" charset="0"/>
                <a:cs typeface="Times New Roman" pitchFamily="18" charset="0"/>
              </a:rPr>
              <a:t>. </a:t>
            </a:r>
            <a:r>
              <a:rPr lang="uk-UA" sz="2100" dirty="0" smtClean="0">
                <a:solidFill>
                  <a:srgbClr val="002060"/>
                </a:solidFill>
                <a:latin typeface="Times New Roman" pitchFamily="18" charset="0"/>
                <a:cs typeface="Times New Roman" pitchFamily="18" charset="0"/>
              </a:rPr>
              <a:t>Строк зберігання такої справи не встановлюється, а у відповідній графі номенклатури справ проставляється відмітка “ЕК”, яка означає, що строк зберігання справи визначається експертною комісією установи з проведення експертизи цінності документів (далі - експертна комісія), яка утворюється та діє відповідно до Порядку утворення та діяльності комісій з проведення експертизи цінності документів  затвердженого постановою Кабінету Міністрів України від 8 серпня 2007 р.  № 1004.</a:t>
            </a:r>
          </a:p>
          <a:p>
            <a:pPr algn="just"/>
            <a:r>
              <a:rPr lang="uk-UA" sz="2100" dirty="0" smtClean="0">
                <a:solidFill>
                  <a:srgbClr val="002060"/>
                </a:solidFill>
                <a:latin typeface="Times New Roman" pitchFamily="18" charset="0"/>
                <a:cs typeface="Times New Roman" pitchFamily="18" charset="0"/>
              </a:rPr>
              <a:t> Експертна комісія після закінчення року вивчає кожен аркуш справи </a:t>
            </a:r>
            <a:r>
              <a:rPr lang="uk-UA" sz="2100" dirty="0" err="1" smtClean="0">
                <a:solidFill>
                  <a:srgbClr val="002060"/>
                </a:solidFill>
                <a:latin typeface="Times New Roman" pitchFamily="18" charset="0"/>
                <a:cs typeface="Times New Roman" pitchFamily="18" charset="0"/>
              </a:rPr>
              <a:t>“Документи</a:t>
            </a:r>
            <a:r>
              <a:rPr lang="uk-UA" sz="2100" dirty="0" smtClean="0">
                <a:solidFill>
                  <a:srgbClr val="002060"/>
                </a:solidFill>
                <a:latin typeface="Times New Roman" pitchFamily="18" charset="0"/>
                <a:cs typeface="Times New Roman" pitchFamily="18" charset="0"/>
              </a:rPr>
              <a:t> з грифом </a:t>
            </a:r>
            <a:r>
              <a:rPr lang="uk-UA" sz="2100" dirty="0" err="1" smtClean="0">
                <a:solidFill>
                  <a:srgbClr val="002060"/>
                </a:solidFill>
                <a:latin typeface="Times New Roman" pitchFamily="18" charset="0"/>
                <a:cs typeface="Times New Roman" pitchFamily="18" charset="0"/>
              </a:rPr>
              <a:t>“Для</a:t>
            </a:r>
            <a:r>
              <a:rPr lang="uk-UA" sz="2100" dirty="0" smtClean="0">
                <a:solidFill>
                  <a:srgbClr val="002060"/>
                </a:solidFill>
                <a:latin typeface="Times New Roman" pitchFamily="18" charset="0"/>
                <a:cs typeface="Times New Roman" pitchFamily="18" charset="0"/>
              </a:rPr>
              <a:t> службового </a:t>
            </a:r>
            <a:r>
              <a:rPr lang="uk-UA" sz="2100" dirty="0" err="1" smtClean="0">
                <a:solidFill>
                  <a:srgbClr val="002060"/>
                </a:solidFill>
                <a:latin typeface="Times New Roman" pitchFamily="18" charset="0"/>
                <a:cs typeface="Times New Roman" pitchFamily="18" charset="0"/>
              </a:rPr>
              <a:t>користування”</a:t>
            </a:r>
            <a:r>
              <a:rPr lang="uk-UA" sz="2100" dirty="0" smtClean="0">
                <a:solidFill>
                  <a:srgbClr val="002060"/>
                </a:solidFill>
                <a:latin typeface="Times New Roman" pitchFamily="18" charset="0"/>
                <a:cs typeface="Times New Roman" pitchFamily="18" charset="0"/>
              </a:rPr>
              <a:t> і за потреби приймає рішення про її переформування. Документи постійного зберігання, що містяться у справі, формуються в окрему справу, якій надається окремий заголовок та яка додатково включається до номенклатури справ. Документи тимчасового зберігання залишаються у такій справі згідно із затвердженою номенклатурою справ.</a:t>
            </a:r>
            <a:endParaRPr lang="ru-RU" sz="2100" dirty="0" smtClean="0">
              <a:solidFill>
                <a:srgbClr val="002060"/>
              </a:solidFill>
              <a:latin typeface="Times New Roman" pitchFamily="18" charset="0"/>
              <a:cs typeface="Times New Roman" pitchFamily="18" charset="0"/>
            </a:endParaRPr>
          </a:p>
          <a:p>
            <a:pPr algn="just"/>
            <a:r>
              <a:rPr lang="uk-UA" sz="2100" dirty="0" smtClean="0">
                <a:solidFill>
                  <a:srgbClr val="002060"/>
                </a:solidFill>
                <a:latin typeface="Times New Roman" pitchFamily="18" charset="0"/>
                <a:cs typeface="Times New Roman" pitchFamily="18" charset="0"/>
              </a:rPr>
              <a:t>Якщо у справі із заголовком </a:t>
            </a:r>
            <a:r>
              <a:rPr lang="uk-UA" sz="2100" dirty="0" err="1" smtClean="0">
                <a:solidFill>
                  <a:srgbClr val="002060"/>
                </a:solidFill>
                <a:latin typeface="Times New Roman" pitchFamily="18" charset="0"/>
                <a:cs typeface="Times New Roman" pitchFamily="18" charset="0"/>
              </a:rPr>
              <a:t>“Документи</a:t>
            </a:r>
            <a:r>
              <a:rPr lang="uk-UA" sz="2100" dirty="0" smtClean="0">
                <a:solidFill>
                  <a:srgbClr val="002060"/>
                </a:solidFill>
                <a:latin typeface="Times New Roman" pitchFamily="18" charset="0"/>
                <a:cs typeface="Times New Roman" pitchFamily="18" charset="0"/>
              </a:rPr>
              <a:t> з грифом </a:t>
            </a:r>
            <a:r>
              <a:rPr lang="uk-UA" sz="2100" dirty="0" err="1" smtClean="0">
                <a:solidFill>
                  <a:srgbClr val="002060"/>
                </a:solidFill>
                <a:latin typeface="Times New Roman" pitchFamily="18" charset="0"/>
                <a:cs typeface="Times New Roman" pitchFamily="18" charset="0"/>
              </a:rPr>
              <a:t>“Для</a:t>
            </a:r>
            <a:r>
              <a:rPr lang="uk-UA" sz="2100" dirty="0" smtClean="0">
                <a:solidFill>
                  <a:srgbClr val="002060"/>
                </a:solidFill>
                <a:latin typeface="Times New Roman" pitchFamily="18" charset="0"/>
                <a:cs typeface="Times New Roman" pitchFamily="18" charset="0"/>
              </a:rPr>
              <a:t> службового </a:t>
            </a:r>
            <a:r>
              <a:rPr lang="uk-UA" sz="2100" dirty="0" err="1" smtClean="0">
                <a:solidFill>
                  <a:srgbClr val="002060"/>
                </a:solidFill>
                <a:latin typeface="Times New Roman" pitchFamily="18" charset="0"/>
                <a:cs typeface="Times New Roman" pitchFamily="18" charset="0"/>
              </a:rPr>
              <a:t>користування”</a:t>
            </a:r>
            <a:r>
              <a:rPr lang="uk-UA" sz="2100" dirty="0" smtClean="0">
                <a:solidFill>
                  <a:srgbClr val="002060"/>
                </a:solidFill>
                <a:latin typeface="Times New Roman" pitchFamily="18" charset="0"/>
                <a:cs typeface="Times New Roman" pitchFamily="18" charset="0"/>
              </a:rPr>
              <a:t> містяться лише документи тимчасового зберігання, вона може не переформовуватися, а строк зберігання такої справи визначається найдовшим строком зберігання документів, що містяться в ній. Відмітка “ЕК” у графі номенклатури справ </a:t>
            </a:r>
            <a:r>
              <a:rPr lang="uk-UA" sz="2100" dirty="0" err="1" smtClean="0">
                <a:solidFill>
                  <a:srgbClr val="002060"/>
                </a:solidFill>
                <a:latin typeface="Times New Roman" pitchFamily="18" charset="0"/>
                <a:cs typeface="Times New Roman" pitchFamily="18" charset="0"/>
              </a:rPr>
              <a:t>“Строк</a:t>
            </a:r>
            <a:r>
              <a:rPr lang="uk-UA" sz="2100" dirty="0" smtClean="0">
                <a:solidFill>
                  <a:srgbClr val="002060"/>
                </a:solidFill>
                <a:latin typeface="Times New Roman" pitchFamily="18" charset="0"/>
                <a:cs typeface="Times New Roman" pitchFamily="18" charset="0"/>
              </a:rPr>
              <a:t> </a:t>
            </a:r>
            <a:r>
              <a:rPr lang="uk-UA" sz="2100" dirty="0" err="1" smtClean="0">
                <a:solidFill>
                  <a:srgbClr val="002060"/>
                </a:solidFill>
                <a:latin typeface="Times New Roman" pitchFamily="18" charset="0"/>
                <a:cs typeface="Times New Roman" pitchFamily="18" charset="0"/>
              </a:rPr>
              <a:t>зберігання”</a:t>
            </a:r>
            <a:r>
              <a:rPr lang="uk-UA" sz="2100" dirty="0" smtClean="0">
                <a:solidFill>
                  <a:srgbClr val="002060"/>
                </a:solidFill>
                <a:latin typeface="Times New Roman" pitchFamily="18" charset="0"/>
                <a:cs typeface="Times New Roman" pitchFamily="18" charset="0"/>
              </a:rPr>
              <a:t> закреслюється і зазначається уточнений строк зберігання.</a:t>
            </a:r>
            <a:endParaRPr lang="ru-RU" sz="2100" dirty="0" smtClean="0">
              <a:solidFill>
                <a:srgbClr val="002060"/>
              </a:solidFill>
              <a:latin typeface="Times New Roman" pitchFamily="18" charset="0"/>
              <a:cs typeface="Times New Roman" pitchFamily="18" charset="0"/>
            </a:endParaRPr>
          </a:p>
          <a:p>
            <a:pPr algn="just"/>
            <a:endParaRPr lang="ru-RU" sz="1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857232"/>
            <a:ext cx="8572560" cy="5467368"/>
          </a:xfrm>
        </p:spPr>
        <p:txBody>
          <a:bodyPr>
            <a:normAutofit fontScale="85000" lnSpcReduction="20000"/>
          </a:bodyPr>
          <a:lstStyle/>
          <a:p>
            <a:pPr algn="just"/>
            <a:r>
              <a:rPr lang="uk-UA" sz="2100" u="sng" dirty="0" smtClean="0">
                <a:solidFill>
                  <a:srgbClr val="002060"/>
                </a:solidFill>
                <a:latin typeface="Times New Roman" pitchFamily="18" charset="0"/>
                <a:cs typeface="Times New Roman" pitchFamily="18" charset="0"/>
              </a:rPr>
              <a:t>Справи з грифом </a:t>
            </a:r>
            <a:r>
              <a:rPr lang="uk-UA" sz="2100" u="sng" dirty="0" err="1" smtClean="0">
                <a:solidFill>
                  <a:srgbClr val="002060"/>
                </a:solidFill>
                <a:latin typeface="Times New Roman" pitchFamily="18" charset="0"/>
                <a:cs typeface="Times New Roman" pitchFamily="18" charset="0"/>
              </a:rPr>
              <a:t>“Для</a:t>
            </a:r>
            <a:r>
              <a:rPr lang="uk-UA" sz="2100" u="sng" dirty="0" smtClean="0">
                <a:solidFill>
                  <a:srgbClr val="002060"/>
                </a:solidFill>
                <a:latin typeface="Times New Roman" pitchFamily="18" charset="0"/>
                <a:cs typeface="Times New Roman" pitchFamily="18" charset="0"/>
              </a:rPr>
              <a:t> службового </a:t>
            </a:r>
            <a:r>
              <a:rPr lang="uk-UA" sz="2100" u="sng" dirty="0" err="1" smtClean="0">
                <a:solidFill>
                  <a:srgbClr val="002060"/>
                </a:solidFill>
                <a:latin typeface="Times New Roman" pitchFamily="18" charset="0"/>
                <a:cs typeface="Times New Roman" pitchFamily="18" charset="0"/>
              </a:rPr>
              <a:t>користування”</a:t>
            </a:r>
            <a:r>
              <a:rPr lang="uk-UA" sz="2100" u="sng" dirty="0" smtClean="0">
                <a:solidFill>
                  <a:srgbClr val="002060"/>
                </a:solidFill>
                <a:latin typeface="Times New Roman" pitchFamily="18" charset="0"/>
                <a:cs typeface="Times New Roman" pitchFamily="18" charset="0"/>
              </a:rPr>
              <a:t> з дати їх створення (надходження) зберігаються за місцем формування справ згідно із затвердженою зведеною номенклатурою спра</a:t>
            </a:r>
            <a:r>
              <a:rPr lang="uk-UA" sz="2100" dirty="0" smtClean="0">
                <a:solidFill>
                  <a:srgbClr val="002060"/>
                </a:solidFill>
                <a:latin typeface="Times New Roman" pitchFamily="18" charset="0"/>
                <a:cs typeface="Times New Roman" pitchFamily="18" charset="0"/>
              </a:rPr>
              <a:t>в до моменту їх передачі в архівний підрозділ (архів) установи.</a:t>
            </a:r>
            <a:endParaRPr lang="ru-RU" sz="2100" dirty="0" smtClean="0">
              <a:solidFill>
                <a:srgbClr val="002060"/>
              </a:solidFill>
              <a:latin typeface="Times New Roman" pitchFamily="18" charset="0"/>
              <a:cs typeface="Times New Roman" pitchFamily="18" charset="0"/>
            </a:endParaRPr>
          </a:p>
          <a:p>
            <a:pPr algn="just"/>
            <a:r>
              <a:rPr lang="uk-UA" sz="2100" dirty="0" smtClean="0">
                <a:solidFill>
                  <a:srgbClr val="002060"/>
                </a:solidFill>
                <a:latin typeface="Times New Roman" pitchFamily="18" charset="0"/>
                <a:cs typeface="Times New Roman" pitchFamily="18" charset="0"/>
              </a:rPr>
              <a:t> Документи і справи з грифом </a:t>
            </a:r>
            <a:r>
              <a:rPr lang="uk-UA" sz="2100" dirty="0" err="1" smtClean="0">
                <a:solidFill>
                  <a:srgbClr val="002060"/>
                </a:solidFill>
                <a:latin typeface="Times New Roman" pitchFamily="18" charset="0"/>
                <a:cs typeface="Times New Roman" pitchFamily="18" charset="0"/>
              </a:rPr>
              <a:t>“Для</a:t>
            </a:r>
            <a:r>
              <a:rPr lang="uk-UA" sz="2100" dirty="0" smtClean="0">
                <a:solidFill>
                  <a:srgbClr val="002060"/>
                </a:solidFill>
                <a:latin typeface="Times New Roman" pitchFamily="18" charset="0"/>
                <a:cs typeface="Times New Roman" pitchFamily="18" charset="0"/>
              </a:rPr>
              <a:t> службового </a:t>
            </a:r>
            <a:r>
              <a:rPr lang="uk-UA" sz="2100" dirty="0" err="1" smtClean="0">
                <a:solidFill>
                  <a:srgbClr val="002060"/>
                </a:solidFill>
                <a:latin typeface="Times New Roman" pitchFamily="18" charset="0"/>
                <a:cs typeface="Times New Roman" pitchFamily="18" charset="0"/>
              </a:rPr>
              <a:t>користування”</a:t>
            </a:r>
            <a:r>
              <a:rPr lang="uk-UA" sz="2100" dirty="0" smtClean="0">
                <a:solidFill>
                  <a:srgbClr val="002060"/>
                </a:solidFill>
                <a:latin typeface="Times New Roman" pitchFamily="18" charset="0"/>
                <a:cs typeface="Times New Roman" pitchFamily="18" charset="0"/>
              </a:rPr>
              <a:t> зберігаються у шафах, сейфах, що розташовані у службових приміщеннях або сховищах архіву. </a:t>
            </a:r>
            <a:r>
              <a:rPr lang="uk-UA" sz="2100" u="sng" dirty="0" smtClean="0">
                <a:solidFill>
                  <a:srgbClr val="002060"/>
                </a:solidFill>
                <a:latin typeface="Times New Roman" pitchFamily="18" charset="0"/>
                <a:cs typeface="Times New Roman" pitchFamily="18" charset="0"/>
              </a:rPr>
              <a:t>Шафи, сейфи, службові приміщення, сховища архіву повинні надійно замикатися і опечатуватися металевими печаткам</a:t>
            </a:r>
            <a:r>
              <a:rPr lang="uk-UA" sz="2100" dirty="0" smtClean="0">
                <a:solidFill>
                  <a:srgbClr val="002060"/>
                </a:solidFill>
                <a:latin typeface="Times New Roman" pitchFamily="18" charset="0"/>
                <a:cs typeface="Times New Roman" pitchFamily="18" charset="0"/>
              </a:rPr>
              <a:t>и.</a:t>
            </a:r>
            <a:endParaRPr lang="ru-RU" sz="2100" dirty="0" smtClean="0">
              <a:solidFill>
                <a:srgbClr val="002060"/>
              </a:solidFill>
              <a:latin typeface="Times New Roman" pitchFamily="18" charset="0"/>
              <a:cs typeface="Times New Roman" pitchFamily="18" charset="0"/>
            </a:endParaRPr>
          </a:p>
          <a:p>
            <a:pPr algn="just"/>
            <a:r>
              <a:rPr lang="uk-UA" sz="2100" u="sng" dirty="0" smtClean="0">
                <a:solidFill>
                  <a:srgbClr val="002060"/>
                </a:solidFill>
                <a:latin typeface="Times New Roman" pitchFamily="18" charset="0"/>
                <a:cs typeface="Times New Roman" pitchFamily="18" charset="0"/>
              </a:rPr>
              <a:t>Зберігання документів і справ із грифом </a:t>
            </a:r>
            <a:r>
              <a:rPr lang="uk-UA" sz="2100" u="sng" dirty="0" err="1" smtClean="0">
                <a:solidFill>
                  <a:srgbClr val="002060"/>
                </a:solidFill>
                <a:latin typeface="Times New Roman" pitchFamily="18" charset="0"/>
                <a:cs typeface="Times New Roman" pitchFamily="18" charset="0"/>
              </a:rPr>
              <a:t>“Для</a:t>
            </a:r>
            <a:r>
              <a:rPr lang="uk-UA" sz="2100" u="sng" dirty="0" smtClean="0">
                <a:solidFill>
                  <a:srgbClr val="002060"/>
                </a:solidFill>
                <a:latin typeface="Times New Roman" pitchFamily="18" charset="0"/>
                <a:cs typeface="Times New Roman" pitchFamily="18" charset="0"/>
              </a:rPr>
              <a:t> службового </a:t>
            </a:r>
            <a:r>
              <a:rPr lang="uk-UA" sz="2100" u="sng" dirty="0" err="1" smtClean="0">
                <a:solidFill>
                  <a:srgbClr val="002060"/>
                </a:solidFill>
                <a:latin typeface="Times New Roman" pitchFamily="18" charset="0"/>
                <a:cs typeface="Times New Roman" pitchFamily="18" charset="0"/>
              </a:rPr>
              <a:t>користування”</a:t>
            </a:r>
            <a:r>
              <a:rPr lang="uk-UA" sz="2100" u="sng" dirty="0" smtClean="0">
                <a:solidFill>
                  <a:srgbClr val="002060"/>
                </a:solidFill>
                <a:latin typeface="Times New Roman" pitchFamily="18" charset="0"/>
                <a:cs typeface="Times New Roman" pitchFamily="18" charset="0"/>
              </a:rPr>
              <a:t> здійснюється працівниками, які безпосередньо отримали їх під розписк</a:t>
            </a:r>
            <a:r>
              <a:rPr lang="uk-UA" sz="2100" dirty="0" smtClean="0">
                <a:solidFill>
                  <a:srgbClr val="002060"/>
                </a:solidFill>
                <a:latin typeface="Times New Roman" pitchFamily="18" charset="0"/>
                <a:cs typeface="Times New Roman" pitchFamily="18" charset="0"/>
              </a:rPr>
              <a:t>у, у спосіб, що унеможливлює доступ до них сторонніх осіб.</a:t>
            </a:r>
            <a:endParaRPr lang="ru-RU" sz="2100" dirty="0" smtClean="0">
              <a:solidFill>
                <a:srgbClr val="002060"/>
              </a:solidFill>
              <a:latin typeface="Times New Roman" pitchFamily="18" charset="0"/>
              <a:cs typeface="Times New Roman" pitchFamily="18" charset="0"/>
            </a:endParaRPr>
          </a:p>
          <a:p>
            <a:pPr algn="just"/>
            <a:r>
              <a:rPr lang="uk-UA" sz="2100" dirty="0" smtClean="0">
                <a:solidFill>
                  <a:srgbClr val="002060"/>
                </a:solidFill>
                <a:latin typeface="Times New Roman" pitchFamily="18" charset="0"/>
                <a:cs typeface="Times New Roman" pitchFamily="18" charset="0"/>
              </a:rPr>
              <a:t>Документи з грифом </a:t>
            </a:r>
            <a:r>
              <a:rPr lang="uk-UA" sz="2100" dirty="0" err="1" smtClean="0">
                <a:solidFill>
                  <a:srgbClr val="002060"/>
                </a:solidFill>
                <a:latin typeface="Times New Roman" pitchFamily="18" charset="0"/>
                <a:cs typeface="Times New Roman" pitchFamily="18" charset="0"/>
              </a:rPr>
              <a:t>“Для</a:t>
            </a:r>
            <a:r>
              <a:rPr lang="uk-UA" sz="2100" dirty="0" smtClean="0">
                <a:solidFill>
                  <a:srgbClr val="002060"/>
                </a:solidFill>
                <a:latin typeface="Times New Roman" pitchFamily="18" charset="0"/>
                <a:cs typeface="Times New Roman" pitchFamily="18" charset="0"/>
              </a:rPr>
              <a:t> службового </a:t>
            </a:r>
            <a:r>
              <a:rPr lang="uk-UA" sz="2100" dirty="0" err="1" smtClean="0">
                <a:solidFill>
                  <a:srgbClr val="002060"/>
                </a:solidFill>
                <a:latin typeface="Times New Roman" pitchFamily="18" charset="0"/>
                <a:cs typeface="Times New Roman" pitchFamily="18" charset="0"/>
              </a:rPr>
              <a:t>користування”</a:t>
            </a:r>
            <a:r>
              <a:rPr lang="uk-UA" sz="2100" dirty="0" smtClean="0">
                <a:solidFill>
                  <a:srgbClr val="002060"/>
                </a:solidFill>
                <a:latin typeface="Times New Roman" pitchFamily="18" charset="0"/>
                <a:cs typeface="Times New Roman" pitchFamily="18" charset="0"/>
              </a:rPr>
              <a:t> можуть перебувати у працівників на виконанні протягом строку, необхідного для виконання завдання, за умови дотримання вимог їх зберігання, вказаних вище.</a:t>
            </a:r>
            <a:endParaRPr lang="ru-RU" sz="2100" dirty="0" smtClean="0">
              <a:solidFill>
                <a:srgbClr val="002060"/>
              </a:solidFill>
              <a:latin typeface="Times New Roman" pitchFamily="18" charset="0"/>
              <a:cs typeface="Times New Roman" pitchFamily="18" charset="0"/>
            </a:endParaRPr>
          </a:p>
          <a:p>
            <a:pPr algn="just"/>
            <a:r>
              <a:rPr lang="uk-UA" sz="2100" dirty="0" smtClean="0">
                <a:solidFill>
                  <a:srgbClr val="002060"/>
                </a:solidFill>
                <a:latin typeface="Times New Roman" pitchFamily="18" charset="0"/>
                <a:cs typeface="Times New Roman" pitchFamily="18" charset="0"/>
              </a:rPr>
              <a:t> Передача документів з грифом </a:t>
            </a:r>
            <a:r>
              <a:rPr lang="uk-UA" sz="2100" dirty="0" err="1" smtClean="0">
                <a:solidFill>
                  <a:srgbClr val="002060"/>
                </a:solidFill>
                <a:latin typeface="Times New Roman" pitchFamily="18" charset="0"/>
                <a:cs typeface="Times New Roman" pitchFamily="18" charset="0"/>
              </a:rPr>
              <a:t>“Для</a:t>
            </a:r>
            <a:r>
              <a:rPr lang="uk-UA" sz="2100" dirty="0" smtClean="0">
                <a:solidFill>
                  <a:srgbClr val="002060"/>
                </a:solidFill>
                <a:latin typeface="Times New Roman" pitchFamily="18" charset="0"/>
                <a:cs typeface="Times New Roman" pitchFamily="18" charset="0"/>
              </a:rPr>
              <a:t> службового </a:t>
            </a:r>
            <a:r>
              <a:rPr lang="uk-UA" sz="2100" dirty="0" err="1" smtClean="0">
                <a:solidFill>
                  <a:srgbClr val="002060"/>
                </a:solidFill>
                <a:latin typeface="Times New Roman" pitchFamily="18" charset="0"/>
                <a:cs typeface="Times New Roman" pitchFamily="18" charset="0"/>
              </a:rPr>
              <a:t>користування”</a:t>
            </a:r>
            <a:r>
              <a:rPr lang="uk-UA" sz="2100" dirty="0" smtClean="0">
                <a:solidFill>
                  <a:srgbClr val="002060"/>
                </a:solidFill>
                <a:latin typeface="Times New Roman" pitchFamily="18" charset="0"/>
                <a:cs typeface="Times New Roman" pitchFamily="18" charset="0"/>
              </a:rPr>
              <a:t> структурним підрозділам здійснюється через службу діловодства з проставленням відповідної відмітки в облікових формах.</a:t>
            </a:r>
            <a:endParaRPr lang="ru-RU" sz="2100" dirty="0" smtClean="0">
              <a:solidFill>
                <a:srgbClr val="002060"/>
              </a:solidFill>
              <a:latin typeface="Times New Roman" pitchFamily="18" charset="0"/>
              <a:cs typeface="Times New Roman" pitchFamily="18" charset="0"/>
            </a:endParaRPr>
          </a:p>
          <a:p>
            <a:pPr algn="just"/>
            <a:r>
              <a:rPr lang="uk-UA" sz="2100" u="sng" dirty="0" smtClean="0">
                <a:solidFill>
                  <a:srgbClr val="002060"/>
                </a:solidFill>
                <a:latin typeface="Times New Roman" pitchFamily="18" charset="0"/>
                <a:cs typeface="Times New Roman" pitchFamily="18" charset="0"/>
              </a:rPr>
              <a:t>Порядок передачі одержаних у службі діловодства документів з грифом </a:t>
            </a:r>
            <a:r>
              <a:rPr lang="uk-UA" sz="2100" u="sng" dirty="0" err="1" smtClean="0">
                <a:solidFill>
                  <a:srgbClr val="002060"/>
                </a:solidFill>
                <a:latin typeface="Times New Roman" pitchFamily="18" charset="0"/>
                <a:cs typeface="Times New Roman" pitchFamily="18" charset="0"/>
              </a:rPr>
              <a:t>“Для</a:t>
            </a:r>
            <a:r>
              <a:rPr lang="uk-UA" sz="2100" u="sng" dirty="0" smtClean="0">
                <a:solidFill>
                  <a:srgbClr val="002060"/>
                </a:solidFill>
                <a:latin typeface="Times New Roman" pitchFamily="18" charset="0"/>
                <a:cs typeface="Times New Roman" pitchFamily="18" charset="0"/>
              </a:rPr>
              <a:t> службового </a:t>
            </a:r>
            <a:r>
              <a:rPr lang="uk-UA" sz="2100" u="sng" dirty="0" err="1" smtClean="0">
                <a:solidFill>
                  <a:srgbClr val="002060"/>
                </a:solidFill>
                <a:latin typeface="Times New Roman" pitchFamily="18" charset="0"/>
                <a:cs typeface="Times New Roman" pitchFamily="18" charset="0"/>
              </a:rPr>
              <a:t>користування”</a:t>
            </a:r>
            <a:r>
              <a:rPr lang="uk-UA" sz="2100" u="sng" dirty="0" smtClean="0">
                <a:solidFill>
                  <a:srgbClr val="002060"/>
                </a:solidFill>
                <a:latin typeface="Times New Roman" pitchFamily="18" charset="0"/>
                <a:cs typeface="Times New Roman" pitchFamily="18" charset="0"/>
              </a:rPr>
              <a:t> всередині одного структурного підро</a:t>
            </a:r>
            <a:r>
              <a:rPr lang="uk-UA" sz="2100" dirty="0" smtClean="0">
                <a:solidFill>
                  <a:srgbClr val="002060"/>
                </a:solidFill>
                <a:latin typeface="Times New Roman" pitchFamily="18" charset="0"/>
                <a:cs typeface="Times New Roman" pitchFamily="18" charset="0"/>
              </a:rPr>
              <a:t>зділу для виконання (ознайомлення) від одного працівника структурного підрозділу іншому працівникові того самого підрозділу та ведення необхідних облікових форм </a:t>
            </a:r>
            <a:r>
              <a:rPr lang="uk-UA" sz="2100" u="sng" dirty="0" smtClean="0">
                <a:solidFill>
                  <a:srgbClr val="002060"/>
                </a:solidFill>
                <a:latin typeface="Times New Roman" pitchFamily="18" charset="0"/>
                <a:cs typeface="Times New Roman" pitchFamily="18" charset="0"/>
              </a:rPr>
              <a:t>визначається інструкцією установи з урахуванням специфіки її діяльності.</a:t>
            </a:r>
            <a:endParaRPr lang="ru-RU" sz="2100" u="sng" dirty="0" smtClean="0">
              <a:solidFill>
                <a:srgbClr val="00206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229600" cy="5538806"/>
          </a:xfrm>
        </p:spPr>
        <p:txBody>
          <a:bodyPr>
            <a:normAutofit/>
          </a:bodyPr>
          <a:lstStyle/>
          <a:p>
            <a:pPr algn="just"/>
            <a:r>
              <a:rPr lang="uk-UA" sz="1900" dirty="0" smtClean="0">
                <a:solidFill>
                  <a:srgbClr val="002060"/>
                </a:solidFill>
                <a:latin typeface="Times New Roman" pitchFamily="18" charset="0"/>
                <a:cs typeface="Times New Roman" pitchFamily="18" charset="0"/>
              </a:rPr>
              <a:t>Стан організації роботи з документами, що містять службову інформацію (</a:t>
            </a:r>
            <a:r>
              <a:rPr lang="uk-UA" sz="1900" u="sng" dirty="0" smtClean="0">
                <a:solidFill>
                  <a:srgbClr val="002060"/>
                </a:solidFill>
                <a:latin typeface="Times New Roman" pitchFamily="18" charset="0"/>
                <a:cs typeface="Times New Roman" pitchFamily="18" charset="0"/>
              </a:rPr>
              <a:t>наявність та фізичний стан усіх документів, взятих на облік, справ, видань, електронних носіїв інформації з грифом </a:t>
            </a:r>
            <a:r>
              <a:rPr lang="uk-UA" sz="1900" u="sng" dirty="0" err="1" smtClean="0">
                <a:solidFill>
                  <a:srgbClr val="002060"/>
                </a:solidFill>
                <a:latin typeface="Times New Roman" pitchFamily="18" charset="0"/>
                <a:cs typeface="Times New Roman" pitchFamily="18" charset="0"/>
              </a:rPr>
              <a:t>“Для</a:t>
            </a:r>
            <a:r>
              <a:rPr lang="uk-UA" sz="1900" u="sng" dirty="0" smtClean="0">
                <a:solidFill>
                  <a:srgbClr val="002060"/>
                </a:solidFill>
                <a:latin typeface="Times New Roman" pitchFamily="18" charset="0"/>
                <a:cs typeface="Times New Roman" pitchFamily="18" charset="0"/>
              </a:rPr>
              <a:t> службового </a:t>
            </a:r>
            <a:r>
              <a:rPr lang="uk-UA" sz="1900" u="sng" dirty="0" err="1" smtClean="0">
                <a:solidFill>
                  <a:srgbClr val="002060"/>
                </a:solidFill>
                <a:latin typeface="Times New Roman" pitchFamily="18" charset="0"/>
                <a:cs typeface="Times New Roman" pitchFamily="18" charset="0"/>
              </a:rPr>
              <a:t>користування”</a:t>
            </a:r>
            <a:r>
              <a:rPr lang="uk-UA" sz="1900" u="sng" dirty="0" smtClean="0">
                <a:solidFill>
                  <a:srgbClr val="002060"/>
                </a:solidFill>
                <a:latin typeface="Times New Roman" pitchFamily="18" charset="0"/>
                <a:cs typeface="Times New Roman" pitchFamily="18" charset="0"/>
              </a:rPr>
              <a:t>), </a:t>
            </a:r>
            <a:r>
              <a:rPr lang="uk-UA" sz="1900" b="1" u="sng" dirty="0" smtClean="0">
                <a:solidFill>
                  <a:srgbClr val="002060"/>
                </a:solidFill>
                <a:latin typeface="Times New Roman" pitchFamily="18" charset="0"/>
                <a:cs typeface="Times New Roman" pitchFamily="18" charset="0"/>
              </a:rPr>
              <a:t>не рідше ніж один раз на рік перевіряється комісією з питань проведення перевірки наявності документів з грифом </a:t>
            </a:r>
            <a:r>
              <a:rPr lang="uk-UA" sz="1900" b="1" u="sng" dirty="0" err="1" smtClean="0">
                <a:solidFill>
                  <a:srgbClr val="002060"/>
                </a:solidFill>
                <a:latin typeface="Times New Roman" pitchFamily="18" charset="0"/>
                <a:cs typeface="Times New Roman" pitchFamily="18" charset="0"/>
              </a:rPr>
              <a:t>“Для</a:t>
            </a:r>
            <a:r>
              <a:rPr lang="uk-UA" sz="1900" b="1" u="sng" dirty="0" smtClean="0">
                <a:solidFill>
                  <a:srgbClr val="002060"/>
                </a:solidFill>
                <a:latin typeface="Times New Roman" pitchFamily="18" charset="0"/>
                <a:cs typeface="Times New Roman" pitchFamily="18" charset="0"/>
              </a:rPr>
              <a:t> службового </a:t>
            </a:r>
            <a:r>
              <a:rPr lang="uk-UA" sz="1900" b="1" u="sng" dirty="0" err="1" smtClean="0">
                <a:solidFill>
                  <a:srgbClr val="002060"/>
                </a:solidFill>
                <a:latin typeface="Times New Roman" pitchFamily="18" charset="0"/>
                <a:cs typeface="Times New Roman" pitchFamily="18" charset="0"/>
              </a:rPr>
              <a:t>користування”</a:t>
            </a:r>
            <a:r>
              <a:rPr lang="uk-UA" sz="1900" b="1" u="sng" dirty="0" smtClean="0">
                <a:solidFill>
                  <a:srgbClr val="002060"/>
                </a:solidFill>
                <a:latin typeface="Times New Roman" pitchFamily="18" charset="0"/>
                <a:cs typeface="Times New Roman" pitchFamily="18" charset="0"/>
              </a:rPr>
              <a:t> після завершення діловодного року та формування справ.</a:t>
            </a:r>
            <a:endParaRPr lang="ru-RU" sz="1900" b="1" u="sng"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Строк проведення перевірки та склад комісії з питань її проведення визначаються відповідним актом установи.</a:t>
            </a:r>
            <a:endParaRPr lang="ru-RU" sz="1900"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До складу комісій з питань проведення перевірки наявності документів з грифом </a:t>
            </a:r>
            <a:r>
              <a:rPr lang="uk-UA" sz="1900" dirty="0" err="1" smtClean="0">
                <a:solidFill>
                  <a:srgbClr val="002060"/>
                </a:solidFill>
                <a:latin typeface="Times New Roman" pitchFamily="18" charset="0"/>
                <a:cs typeface="Times New Roman" pitchFamily="18" charset="0"/>
              </a:rPr>
              <a:t>“Для</a:t>
            </a:r>
            <a:r>
              <a:rPr lang="uk-UA" sz="1900" dirty="0" smtClean="0">
                <a:solidFill>
                  <a:srgbClr val="002060"/>
                </a:solidFill>
                <a:latin typeface="Times New Roman" pitchFamily="18" charset="0"/>
                <a:cs typeface="Times New Roman" pitchFamily="18" charset="0"/>
              </a:rPr>
              <a:t> службового </a:t>
            </a:r>
            <a:r>
              <a:rPr lang="uk-UA" sz="1900" dirty="0" err="1" smtClean="0">
                <a:solidFill>
                  <a:srgbClr val="002060"/>
                </a:solidFill>
                <a:latin typeface="Times New Roman" pitchFamily="18" charset="0"/>
                <a:cs typeface="Times New Roman" pitchFamily="18" charset="0"/>
              </a:rPr>
              <a:t>користування”</a:t>
            </a:r>
            <a:r>
              <a:rPr lang="uk-UA" sz="1900" dirty="0" smtClean="0">
                <a:solidFill>
                  <a:srgbClr val="002060"/>
                </a:solidFill>
                <a:latin typeface="Times New Roman" pitchFamily="18" charset="0"/>
                <a:cs typeface="Times New Roman" pitchFamily="18" charset="0"/>
              </a:rPr>
              <a:t> з відмітками </a:t>
            </a:r>
            <a:r>
              <a:rPr lang="uk-UA" sz="1900" dirty="0" err="1" smtClean="0">
                <a:solidFill>
                  <a:srgbClr val="002060"/>
                </a:solidFill>
                <a:latin typeface="Times New Roman" pitchFamily="18" charset="0"/>
                <a:cs typeface="Times New Roman" pitchFamily="18" charset="0"/>
              </a:rPr>
              <a:t>“Літер</a:t>
            </a:r>
            <a:r>
              <a:rPr lang="uk-UA" sz="1900" dirty="0" smtClean="0">
                <a:solidFill>
                  <a:srgbClr val="002060"/>
                </a:solidFill>
                <a:latin typeface="Times New Roman" pitchFamily="18" charset="0"/>
                <a:cs typeface="Times New Roman" pitchFamily="18" charset="0"/>
              </a:rPr>
              <a:t> “М”, </a:t>
            </a:r>
            <a:r>
              <a:rPr lang="uk-UA" sz="1900" dirty="0" err="1" smtClean="0">
                <a:solidFill>
                  <a:srgbClr val="002060"/>
                </a:solidFill>
                <a:latin typeface="Times New Roman" pitchFamily="18" charset="0"/>
                <a:cs typeface="Times New Roman" pitchFamily="18" charset="0"/>
              </a:rPr>
              <a:t>“Літер</a:t>
            </a:r>
            <a:r>
              <a:rPr lang="uk-UA" sz="1900" dirty="0" smtClean="0">
                <a:solidFill>
                  <a:srgbClr val="002060"/>
                </a:solidFill>
                <a:latin typeface="Times New Roman" pitchFamily="18" charset="0"/>
                <a:cs typeface="Times New Roman" pitchFamily="18" charset="0"/>
              </a:rPr>
              <a:t> “К” та “СІ” залучаються лише особи, допущені до роботи з такими документами.</a:t>
            </a:r>
            <a:endParaRPr lang="ru-RU" sz="1900"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 Перевірка наявності справ та видань з грифом </a:t>
            </a:r>
            <a:r>
              <a:rPr lang="uk-UA" sz="1900" dirty="0" err="1" smtClean="0">
                <a:solidFill>
                  <a:srgbClr val="002060"/>
                </a:solidFill>
                <a:latin typeface="Times New Roman" pitchFamily="18" charset="0"/>
                <a:cs typeface="Times New Roman" pitchFamily="18" charset="0"/>
              </a:rPr>
              <a:t>“Для</a:t>
            </a:r>
            <a:r>
              <a:rPr lang="uk-UA" sz="1900" dirty="0" smtClean="0">
                <a:solidFill>
                  <a:srgbClr val="002060"/>
                </a:solidFill>
                <a:latin typeface="Times New Roman" pitchFamily="18" charset="0"/>
                <a:cs typeface="Times New Roman" pitchFamily="18" charset="0"/>
              </a:rPr>
              <a:t> службового </a:t>
            </a:r>
            <a:r>
              <a:rPr lang="uk-UA" sz="1900" dirty="0" err="1" smtClean="0">
                <a:solidFill>
                  <a:srgbClr val="002060"/>
                </a:solidFill>
                <a:latin typeface="Times New Roman" pitchFamily="18" charset="0"/>
                <a:cs typeface="Times New Roman" pitchFamily="18" charset="0"/>
              </a:rPr>
              <a:t>користування”</a:t>
            </a:r>
            <a:r>
              <a:rPr lang="uk-UA" sz="1900" dirty="0" smtClean="0">
                <a:solidFill>
                  <a:srgbClr val="002060"/>
                </a:solidFill>
                <a:latin typeface="Times New Roman" pitchFamily="18" charset="0"/>
                <a:cs typeface="Times New Roman" pitchFamily="18" charset="0"/>
              </a:rPr>
              <a:t> в архівах та бібліотеках, де зберігається понад 1000 таких справ та видань, проводиться не рідше ніж один раз на п’ять років.</a:t>
            </a:r>
            <a:endParaRPr lang="ru-RU" sz="1900"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Результати перевірок, зазначених, оформляються актом за формою згідно з додатком 13 до Інструкції.</a:t>
            </a:r>
            <a:endParaRPr lang="ru-RU" sz="1900" dirty="0">
              <a:solidFill>
                <a:srgbClr val="00206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61294"/>
          </a:xfrm>
        </p:spPr>
        <p:txBody>
          <a:bodyPr>
            <a:noAutofit/>
          </a:bodyPr>
          <a:lstStyle/>
          <a:p>
            <a:pPr algn="ctr"/>
            <a:r>
              <a:rPr lang="uk-UA" sz="2200" b="1" dirty="0" smtClean="0">
                <a:latin typeface="Times New Roman" pitchFamily="18" charset="0"/>
                <a:cs typeface="Times New Roman" pitchFamily="18" charset="0"/>
              </a:rPr>
              <a:t>2.4. Використання носіїв інформації, що містять службову </a:t>
            </a:r>
            <a:r>
              <a:rPr lang="uk-UA" sz="2200" b="1" dirty="0" smtClean="0">
                <a:latin typeface="Times New Roman" pitchFamily="18" charset="0"/>
                <a:cs typeface="Times New Roman" pitchFamily="18" charset="0"/>
              </a:rPr>
              <a:t>інформації</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endParaRPr lang="ru-RU" sz="22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571612"/>
            <a:ext cx="8401080" cy="4752988"/>
          </a:xfrm>
        </p:spPr>
        <p:txBody>
          <a:bodyPr>
            <a:noAutofit/>
          </a:bodyPr>
          <a:lstStyle/>
          <a:p>
            <a:pPr algn="just"/>
            <a:r>
              <a:rPr lang="uk-UA" sz="1900" u="sng" dirty="0" smtClean="0">
                <a:solidFill>
                  <a:srgbClr val="002060"/>
                </a:solidFill>
                <a:latin typeface="Times New Roman" pitchFamily="18" charset="0"/>
                <a:cs typeface="Times New Roman" pitchFamily="18" charset="0"/>
              </a:rPr>
              <a:t>Вхідні, вихідні, внутрішні документи з грифом </a:t>
            </a:r>
            <a:r>
              <a:rPr lang="uk-UA" sz="1900" u="sng" dirty="0" err="1" smtClean="0">
                <a:solidFill>
                  <a:srgbClr val="002060"/>
                </a:solidFill>
                <a:latin typeface="Times New Roman" pitchFamily="18" charset="0"/>
                <a:cs typeface="Times New Roman" pitchFamily="18" charset="0"/>
              </a:rPr>
              <a:t>“Для</a:t>
            </a:r>
            <a:r>
              <a:rPr lang="uk-UA" sz="1900" u="sng" dirty="0" smtClean="0">
                <a:solidFill>
                  <a:srgbClr val="002060"/>
                </a:solidFill>
                <a:latin typeface="Times New Roman" pitchFamily="18" charset="0"/>
                <a:cs typeface="Times New Roman" pitchFamily="18" charset="0"/>
              </a:rPr>
              <a:t> службового </a:t>
            </a:r>
            <a:r>
              <a:rPr lang="uk-UA" sz="1900" u="sng" dirty="0" err="1" smtClean="0">
                <a:solidFill>
                  <a:srgbClr val="002060"/>
                </a:solidFill>
                <a:latin typeface="Times New Roman" pitchFamily="18" charset="0"/>
                <a:cs typeface="Times New Roman" pitchFamily="18" charset="0"/>
              </a:rPr>
              <a:t>користування”</a:t>
            </a:r>
            <a:r>
              <a:rPr lang="uk-UA" sz="1900" u="sng" dirty="0" smtClean="0">
                <a:solidFill>
                  <a:srgbClr val="002060"/>
                </a:solidFill>
                <a:latin typeface="Times New Roman" pitchFamily="18" charset="0"/>
                <a:cs typeface="Times New Roman" pitchFamily="18" charset="0"/>
              </a:rPr>
              <a:t> передаються працівникам відповідно до резолюцій керівника установи або його заступників, керівників підрозділів установи.</a:t>
            </a:r>
            <a:endParaRPr lang="ru-RU" sz="1900" u="sng"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Справи з грифом </a:t>
            </a:r>
            <a:r>
              <a:rPr lang="uk-UA" sz="1900" dirty="0" err="1" smtClean="0">
                <a:solidFill>
                  <a:srgbClr val="002060"/>
                </a:solidFill>
                <a:latin typeface="Times New Roman" pitchFamily="18" charset="0"/>
                <a:cs typeface="Times New Roman" pitchFamily="18" charset="0"/>
              </a:rPr>
              <a:t>“Для</a:t>
            </a:r>
            <a:r>
              <a:rPr lang="uk-UA" sz="1900" dirty="0" smtClean="0">
                <a:solidFill>
                  <a:srgbClr val="002060"/>
                </a:solidFill>
                <a:latin typeface="Times New Roman" pitchFamily="18" charset="0"/>
                <a:cs typeface="Times New Roman" pitchFamily="18" charset="0"/>
              </a:rPr>
              <a:t> службового </a:t>
            </a:r>
            <a:r>
              <a:rPr lang="uk-UA" sz="1900" dirty="0" err="1" smtClean="0">
                <a:solidFill>
                  <a:srgbClr val="002060"/>
                </a:solidFill>
                <a:latin typeface="Times New Roman" pitchFamily="18" charset="0"/>
                <a:cs typeface="Times New Roman" pitchFamily="18" charset="0"/>
              </a:rPr>
              <a:t>користування”</a:t>
            </a:r>
            <a:r>
              <a:rPr lang="uk-UA" sz="1900" dirty="0" smtClean="0">
                <a:solidFill>
                  <a:srgbClr val="002060"/>
                </a:solidFill>
                <a:latin typeface="Times New Roman" pitchFamily="18" charset="0"/>
                <a:cs typeface="Times New Roman" pitchFamily="18" charset="0"/>
              </a:rPr>
              <a:t>, що зберігаються у службі діловодства чи інших структурних підрозділах, видаються у тимчасове користування працівникам установи на </a:t>
            </a:r>
            <a:r>
              <a:rPr lang="uk-UA" sz="1900" u="sng" dirty="0" smtClean="0">
                <a:solidFill>
                  <a:srgbClr val="002060"/>
                </a:solidFill>
                <a:latin typeface="Times New Roman" pitchFamily="18" charset="0"/>
                <a:cs typeface="Times New Roman" pitchFamily="18" charset="0"/>
              </a:rPr>
              <a:t>підставі замовлення за формою </a:t>
            </a:r>
            <a:r>
              <a:rPr lang="uk-UA" sz="1900" dirty="0" smtClean="0">
                <a:solidFill>
                  <a:srgbClr val="002060"/>
                </a:solidFill>
                <a:latin typeface="Times New Roman" pitchFamily="18" charset="0"/>
                <a:cs typeface="Times New Roman" pitchFamily="18" charset="0"/>
              </a:rPr>
              <a:t>згідно з додатком 10 до Інструкції, резолюції керівника установи </a:t>
            </a:r>
            <a:r>
              <a:rPr lang="uk-UA" sz="1900" u="sng" dirty="0" smtClean="0">
                <a:solidFill>
                  <a:srgbClr val="002060"/>
                </a:solidFill>
                <a:latin typeface="Times New Roman" pitchFamily="18" charset="0"/>
                <a:cs typeface="Times New Roman" pitchFamily="18" charset="0"/>
              </a:rPr>
              <a:t>або затвердженого керівником установи (керівником структурного підрозділу установи) списку працівників, які маю</a:t>
            </a:r>
            <a:r>
              <a:rPr lang="uk-UA" sz="1900" dirty="0" smtClean="0">
                <a:solidFill>
                  <a:srgbClr val="002060"/>
                </a:solidFill>
                <a:latin typeface="Times New Roman" pitchFamily="18" charset="0"/>
                <a:cs typeface="Times New Roman" pitchFamily="18" charset="0"/>
              </a:rPr>
              <a:t>ть право працювати з відповідною </a:t>
            </a:r>
            <a:r>
              <a:rPr lang="uk-UA" sz="1900" u="sng" dirty="0" smtClean="0">
                <a:solidFill>
                  <a:srgbClr val="002060"/>
                </a:solidFill>
                <a:latin typeface="Times New Roman" pitchFamily="18" charset="0"/>
                <a:cs typeface="Times New Roman" pitchFamily="18" charset="0"/>
              </a:rPr>
              <a:t>справою.</a:t>
            </a:r>
            <a:endParaRPr lang="ru-RU" sz="1900" u="sng"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Допуск працівників установи до роботи з документами, що містять службову інформацію з мобілізаційних питань або з питань спеціальної інформації, здійснюється на підставі списку, складеного підрозділом чи посадовою особою, відповідальною за мобілізаційну роботу або роботу із спеціальною інформацією, і затвердженого керівником установи.</a:t>
            </a:r>
            <a:endParaRPr lang="ru-RU" sz="1900" dirty="0" smtClean="0">
              <a:solidFill>
                <a:srgbClr val="00206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401080" cy="5538806"/>
          </a:xfrm>
        </p:spPr>
        <p:txBody>
          <a:bodyPr>
            <a:normAutofit/>
          </a:bodyPr>
          <a:lstStyle/>
          <a:p>
            <a:pPr algn="just"/>
            <a:r>
              <a:rPr lang="uk-UA" sz="1800" dirty="0" smtClean="0">
                <a:solidFill>
                  <a:srgbClr val="002060"/>
                </a:solidFill>
              </a:rPr>
              <a:t>За наявності письмових клопотань інших установ документи з грифом </a:t>
            </a:r>
            <a:r>
              <a:rPr lang="uk-UA" sz="1800" dirty="0" err="1" smtClean="0">
                <a:solidFill>
                  <a:srgbClr val="002060"/>
                </a:solidFill>
              </a:rPr>
              <a:t>“Для</a:t>
            </a:r>
            <a:r>
              <a:rPr lang="uk-UA" sz="1800" dirty="0" smtClean="0">
                <a:solidFill>
                  <a:srgbClr val="002060"/>
                </a:solidFill>
              </a:rPr>
              <a:t> службового користування за письмовим дозволом або резолюцією керівника установи або його заступника можуть видаватися працівникам інших установ для ознайомлення.</a:t>
            </a:r>
          </a:p>
          <a:p>
            <a:pPr algn="just"/>
            <a:r>
              <a:rPr lang="uk-UA" sz="1800" dirty="0" smtClean="0">
                <a:solidFill>
                  <a:srgbClr val="002060"/>
                </a:solidFill>
              </a:rPr>
              <a:t>У разі потреби працівник іншої установи </a:t>
            </a:r>
            <a:r>
              <a:rPr lang="uk-UA" sz="1800" u="sng" dirty="0" smtClean="0">
                <a:solidFill>
                  <a:srgbClr val="002060"/>
                </a:solidFill>
              </a:rPr>
              <a:t>робить витяги з виданих йому документів з грифом </a:t>
            </a:r>
            <a:r>
              <a:rPr lang="uk-UA" sz="1800" u="sng" dirty="0" err="1" smtClean="0">
                <a:solidFill>
                  <a:srgbClr val="002060"/>
                </a:solidFill>
              </a:rPr>
              <a:t>“Для</a:t>
            </a:r>
            <a:r>
              <a:rPr lang="uk-UA" sz="1800" u="sng" dirty="0" smtClean="0">
                <a:solidFill>
                  <a:srgbClr val="002060"/>
                </a:solidFill>
              </a:rPr>
              <a:t> службового </a:t>
            </a:r>
            <a:r>
              <a:rPr lang="uk-UA" sz="1800" u="sng" dirty="0" err="1" smtClean="0">
                <a:solidFill>
                  <a:srgbClr val="002060"/>
                </a:solidFill>
              </a:rPr>
              <a:t>користування”</a:t>
            </a:r>
            <a:r>
              <a:rPr lang="uk-UA" sz="1800" u="sng" dirty="0" smtClean="0">
                <a:solidFill>
                  <a:srgbClr val="002060"/>
                </a:solidFill>
              </a:rPr>
              <a:t> у робочому зошиті, що має зазначений гриф, який після завершення роботи з документами надсилається установі, що робила запит на ознайомлення.</a:t>
            </a:r>
            <a:endParaRPr lang="ru-RU" sz="1800" u="sng" dirty="0" smtClean="0">
              <a:solidFill>
                <a:srgbClr val="002060"/>
              </a:solidFill>
            </a:endParaRPr>
          </a:p>
          <a:p>
            <a:pPr>
              <a:buNone/>
            </a:pPr>
            <a:r>
              <a:rPr lang="uk-UA" sz="1800" dirty="0" smtClean="0">
                <a:solidFill>
                  <a:srgbClr val="002060"/>
                </a:solidFill>
              </a:rPr>
              <a:t>     </a:t>
            </a:r>
            <a:r>
              <a:rPr lang="uk-UA" sz="1800" u="sng" dirty="0" smtClean="0">
                <a:solidFill>
                  <a:srgbClr val="002060"/>
                </a:solidFill>
              </a:rPr>
              <a:t>Порядок оформлення робочого зошита визначається інструкцією установи</a:t>
            </a:r>
            <a:r>
              <a:rPr lang="uk-UA" sz="1800" dirty="0" smtClean="0">
                <a:solidFill>
                  <a:srgbClr val="002060"/>
                </a:solidFill>
              </a:rPr>
              <a:t>.</a:t>
            </a:r>
            <a:endParaRPr lang="ru-RU" sz="1800" dirty="0" smtClean="0">
              <a:solidFill>
                <a:srgbClr val="002060"/>
              </a:solidFill>
            </a:endParaRPr>
          </a:p>
          <a:p>
            <a:pPr algn="just"/>
            <a:r>
              <a:rPr lang="uk-UA" sz="1800" u="sng" dirty="0" smtClean="0">
                <a:solidFill>
                  <a:srgbClr val="002060"/>
                </a:solidFill>
                <a:latin typeface="Times New Roman" pitchFamily="18" charset="0"/>
                <a:cs typeface="Times New Roman" pitchFamily="18" charset="0"/>
              </a:rPr>
              <a:t>Працівник іншої установи може ознайомитися із змістом документа з грифом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отриманим від іншої установи, лише за письмовою згодою установи - розробника такого документа</a:t>
            </a:r>
            <a:r>
              <a:rPr lang="uk-UA" sz="1800" dirty="0" smtClean="0">
                <a:solidFill>
                  <a:srgbClr val="002060"/>
                </a:solidFill>
                <a:latin typeface="Times New Roman" pitchFamily="18" charset="0"/>
                <a:cs typeface="Times New Roman" pitchFamily="18" charset="0"/>
              </a:rPr>
              <a:t>. Зазначена вимога не поширюється на представників органів державного нагляду (контролю) під час виконання ними відповідних функцій згідно із законодавством.</a:t>
            </a:r>
            <a:endParaRPr lang="ru-RU" sz="1800"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Забороняється використовувати службову інформацію, що міститься в документах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для відкритих виступів або опублікування у засобах масової інформації та демонструвати такі документи на стендах, у вітринах на відкритих виставках або в інших громадських місцях.</a:t>
            </a:r>
            <a:endParaRPr lang="ru-RU" sz="1800" dirty="0" smtClean="0">
              <a:solidFill>
                <a:srgbClr val="002060"/>
              </a:solidFill>
              <a:latin typeface="Times New Roman" pitchFamily="18" charset="0"/>
              <a:cs typeface="Times New Roman" pitchFamily="18" charset="0"/>
            </a:endParaRPr>
          </a:p>
          <a:p>
            <a:pPr algn="just"/>
            <a:endParaRPr lang="ru-RU" sz="18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10334"/>
          </a:xfrm>
        </p:spPr>
        <p:txBody>
          <a:bodyPr>
            <a:noAutofit/>
          </a:bodyPr>
          <a:lstStyle/>
          <a:p>
            <a:pPr algn="ctr"/>
            <a:r>
              <a:rPr lang="uk-UA" sz="2000" b="1" dirty="0" smtClean="0">
                <a:latin typeface="Times New Roman" pitchFamily="18" charset="0"/>
                <a:cs typeface="Times New Roman" pitchFamily="18" charset="0"/>
              </a:rPr>
              <a:t>2.5 Перегляд документів з грифом </a:t>
            </a:r>
            <a:r>
              <a:rPr lang="uk-UA" sz="2000" b="1" dirty="0" err="1" smtClean="0">
                <a:latin typeface="Times New Roman" pitchFamily="18" charset="0"/>
                <a:cs typeface="Times New Roman" pitchFamily="18" charset="0"/>
              </a:rPr>
              <a:t>“Для</a:t>
            </a:r>
            <a:r>
              <a:rPr lang="uk-UA" sz="2000" b="1" dirty="0" smtClean="0">
                <a:latin typeface="Times New Roman" pitchFamily="18" charset="0"/>
                <a:cs typeface="Times New Roman" pitchFamily="18" charset="0"/>
              </a:rPr>
              <a:t> службового </a:t>
            </a:r>
            <a:r>
              <a:rPr lang="uk-UA" sz="2000" b="1" dirty="0" err="1" smtClean="0">
                <a:latin typeface="Times New Roman" pitchFamily="18" charset="0"/>
                <a:cs typeface="Times New Roman" pitchFamily="18" charset="0"/>
              </a:rPr>
              <a:t>користування”</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8229600" cy="4967302"/>
          </a:xfrm>
        </p:spPr>
        <p:txBody>
          <a:bodyPr>
            <a:normAutofit fontScale="92500" lnSpcReduction="10000"/>
          </a:bodyPr>
          <a:lstStyle/>
          <a:p>
            <a:pPr algn="just"/>
            <a:r>
              <a:rPr lang="uk-UA" sz="1800" dirty="0" smtClean="0">
                <a:solidFill>
                  <a:srgbClr val="002060"/>
                </a:solidFill>
                <a:latin typeface="Times New Roman" pitchFamily="18" charset="0"/>
                <a:cs typeface="Times New Roman" pitchFamily="18" charset="0"/>
              </a:rPr>
              <a:t> </a:t>
            </a:r>
            <a:r>
              <a:rPr lang="uk-UA" sz="1800" b="1" u="sng" dirty="0" smtClean="0">
                <a:solidFill>
                  <a:srgbClr val="002060"/>
                </a:solidFill>
                <a:latin typeface="Times New Roman" pitchFamily="18" charset="0"/>
                <a:cs typeface="Times New Roman" pitchFamily="18" charset="0"/>
              </a:rPr>
              <a:t>Перегляд документів з грифом </a:t>
            </a:r>
            <a:r>
              <a:rPr lang="uk-UA" sz="1800" b="1" u="sng" dirty="0" err="1" smtClean="0">
                <a:solidFill>
                  <a:srgbClr val="002060"/>
                </a:solidFill>
                <a:latin typeface="Times New Roman" pitchFamily="18" charset="0"/>
                <a:cs typeface="Times New Roman" pitchFamily="18" charset="0"/>
              </a:rPr>
              <a:t>“Для</a:t>
            </a:r>
            <a:r>
              <a:rPr lang="uk-UA" sz="1800" b="1" u="sng" dirty="0" smtClean="0">
                <a:solidFill>
                  <a:srgbClr val="002060"/>
                </a:solidFill>
                <a:latin typeface="Times New Roman" pitchFamily="18" charset="0"/>
                <a:cs typeface="Times New Roman" pitchFamily="18" charset="0"/>
              </a:rPr>
              <a:t> службового </a:t>
            </a:r>
            <a:r>
              <a:rPr lang="uk-UA" sz="1800" b="1" u="sng" dirty="0" err="1" smtClean="0">
                <a:solidFill>
                  <a:srgbClr val="002060"/>
                </a:solidFill>
                <a:latin typeface="Times New Roman" pitchFamily="18" charset="0"/>
                <a:cs typeface="Times New Roman" pitchFamily="18" charset="0"/>
              </a:rPr>
              <a:t>користування”</a:t>
            </a:r>
            <a:r>
              <a:rPr lang="uk-UA" sz="1800" b="1" u="sng" dirty="0" smtClean="0">
                <a:solidFill>
                  <a:srgbClr val="002060"/>
                </a:solidFill>
                <a:latin typeface="Times New Roman" pitchFamily="18" charset="0"/>
                <a:cs typeface="Times New Roman" pitchFamily="18" charset="0"/>
              </a:rPr>
              <a:t> проводиться </a:t>
            </a:r>
            <a:r>
              <a:rPr lang="uk-UA" sz="1800" dirty="0" smtClean="0">
                <a:solidFill>
                  <a:srgbClr val="002060"/>
                </a:solidFill>
                <a:latin typeface="Times New Roman" pitchFamily="18" charset="0"/>
                <a:cs typeface="Times New Roman" pitchFamily="18" charset="0"/>
              </a:rPr>
              <a:t>з метою підтвердження наявності або відсутності в них відомостей, що становлять службову інформацію, </a:t>
            </a:r>
            <a:r>
              <a:rPr lang="uk-UA" sz="1800" b="1" dirty="0" smtClean="0">
                <a:solidFill>
                  <a:srgbClr val="002060"/>
                </a:solidFill>
                <a:latin typeface="Times New Roman" pitchFamily="18" charset="0"/>
                <a:cs typeface="Times New Roman" pitchFamily="18" charset="0"/>
              </a:rPr>
              <a:t>не рідше ніж один раз на п’ять років.</a:t>
            </a:r>
            <a:endParaRPr lang="ru-RU" sz="1800" b="1"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Скасування грифа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здійснюється за відсутності законних підстав для обмеження у доступі до службової інформації, які існували раніше.</a:t>
            </a:r>
            <a:endParaRPr lang="ru-RU" sz="1800" dirty="0" smtClean="0">
              <a:solidFill>
                <a:srgbClr val="002060"/>
              </a:solidFill>
              <a:latin typeface="Times New Roman" pitchFamily="18" charset="0"/>
              <a:cs typeface="Times New Roman" pitchFamily="18" charset="0"/>
            </a:endParaRPr>
          </a:p>
          <a:p>
            <a:pPr algn="just"/>
            <a:r>
              <a:rPr lang="uk-UA" sz="1800" b="1" u="sng" dirty="0" smtClean="0">
                <a:solidFill>
                  <a:srgbClr val="002060"/>
                </a:solidFill>
                <a:latin typeface="Times New Roman" pitchFamily="18" charset="0"/>
                <a:cs typeface="Times New Roman" pitchFamily="18" charset="0"/>
              </a:rPr>
              <a:t>Перегляд документів з грифом </a:t>
            </a:r>
            <a:r>
              <a:rPr lang="uk-UA" sz="1800" b="1" u="sng" dirty="0" err="1" smtClean="0">
                <a:solidFill>
                  <a:srgbClr val="002060"/>
                </a:solidFill>
                <a:latin typeface="Times New Roman" pitchFamily="18" charset="0"/>
                <a:cs typeface="Times New Roman" pitchFamily="18" charset="0"/>
              </a:rPr>
              <a:t>“Для</a:t>
            </a:r>
            <a:r>
              <a:rPr lang="uk-UA" sz="1800" b="1" u="sng" dirty="0" smtClean="0">
                <a:solidFill>
                  <a:srgbClr val="002060"/>
                </a:solidFill>
                <a:latin typeface="Times New Roman" pitchFamily="18" charset="0"/>
                <a:cs typeface="Times New Roman" pitchFamily="18" charset="0"/>
              </a:rPr>
              <a:t> службового </a:t>
            </a:r>
            <a:r>
              <a:rPr lang="uk-UA" sz="1800" b="1" u="sng" dirty="0" err="1" smtClean="0">
                <a:solidFill>
                  <a:srgbClr val="002060"/>
                </a:solidFill>
                <a:latin typeface="Times New Roman" pitchFamily="18" charset="0"/>
                <a:cs typeface="Times New Roman" pitchFamily="18" charset="0"/>
              </a:rPr>
              <a:t>користування”</a:t>
            </a:r>
            <a:r>
              <a:rPr lang="uk-UA" sz="1800" b="1" u="sng" dirty="0" smtClean="0">
                <a:solidFill>
                  <a:srgbClr val="002060"/>
                </a:solidFill>
                <a:latin typeface="Times New Roman" pitchFamily="18" charset="0"/>
                <a:cs typeface="Times New Roman" pitchFamily="18" charset="0"/>
              </a:rPr>
              <a:t> </a:t>
            </a:r>
            <a:r>
              <a:rPr lang="uk-UA" sz="1800" dirty="0" smtClean="0">
                <a:solidFill>
                  <a:srgbClr val="002060"/>
                </a:solidFill>
                <a:latin typeface="Times New Roman" pitchFamily="18" charset="0"/>
                <a:cs typeface="Times New Roman" pitchFamily="18" charset="0"/>
              </a:rPr>
              <a:t>з метою можливого скасування грифа </a:t>
            </a:r>
            <a:r>
              <a:rPr lang="uk-UA" sz="1800" b="1" u="sng" dirty="0" smtClean="0">
                <a:solidFill>
                  <a:srgbClr val="002060"/>
                </a:solidFill>
                <a:latin typeface="Times New Roman" pitchFamily="18" charset="0"/>
                <a:cs typeface="Times New Roman" pitchFamily="18" charset="0"/>
              </a:rPr>
              <a:t>обов’язково здійснюється під час підготовки</a:t>
            </a:r>
            <a:r>
              <a:rPr lang="uk-UA" sz="1800" dirty="0" smtClean="0">
                <a:solidFill>
                  <a:srgbClr val="002060"/>
                </a:solidFill>
                <a:latin typeface="Times New Roman" pitchFamily="18" charset="0"/>
                <a:cs typeface="Times New Roman" pitchFamily="18" charset="0"/>
              </a:rPr>
              <a:t>:</a:t>
            </a:r>
            <a:endParaRPr lang="ru-RU" sz="1800" dirty="0" smtClean="0">
              <a:solidFill>
                <a:srgbClr val="002060"/>
              </a:solidFill>
              <a:latin typeface="Times New Roman" pitchFamily="18" charset="0"/>
              <a:cs typeface="Times New Roman" pitchFamily="18" charset="0"/>
            </a:endParaRPr>
          </a:p>
          <a:p>
            <a:pPr algn="just">
              <a:buNone/>
            </a:pPr>
            <a:r>
              <a:rPr lang="uk-UA" sz="1800" dirty="0" smtClean="0">
                <a:solidFill>
                  <a:srgbClr val="002060"/>
                </a:solidFill>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справ для їх передачі до архівного підрозділу (архіву) установи</a:t>
            </a:r>
            <a:r>
              <a:rPr lang="uk-UA" sz="1800" dirty="0" smtClean="0">
                <a:solidFill>
                  <a:srgbClr val="002060"/>
                </a:solidFill>
                <a:latin typeface="Times New Roman" pitchFamily="18" charset="0"/>
                <a:cs typeface="Times New Roman" pitchFamily="18" charset="0"/>
              </a:rPr>
              <a:t>;</a:t>
            </a:r>
            <a:endParaRPr lang="ru-RU" sz="1800" dirty="0" smtClean="0">
              <a:solidFill>
                <a:srgbClr val="002060"/>
              </a:solidFill>
              <a:latin typeface="Times New Roman" pitchFamily="18" charset="0"/>
              <a:cs typeface="Times New Roman" pitchFamily="18" charset="0"/>
            </a:endParaRPr>
          </a:p>
          <a:p>
            <a:pPr algn="just">
              <a:buNone/>
            </a:pPr>
            <a:r>
              <a:rPr lang="uk-UA" sz="1800" dirty="0" smtClean="0">
                <a:solidFill>
                  <a:srgbClr val="002060"/>
                </a:solidFill>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документів Національного архівного фонду для їх передачі на постійне зберігання до державних архівних установ, архівних відділів міських рад.</a:t>
            </a:r>
            <a:endParaRPr lang="ru-RU" sz="1800" u="sng" dirty="0" smtClean="0">
              <a:solidFill>
                <a:srgbClr val="002060"/>
              </a:solidFill>
              <a:latin typeface="Times New Roman" pitchFamily="18" charset="0"/>
              <a:cs typeface="Times New Roman" pitchFamily="18" charset="0"/>
            </a:endParaRPr>
          </a:p>
          <a:p>
            <a:pPr algn="just"/>
            <a:r>
              <a:rPr lang="uk-UA" sz="1900" u="sng" dirty="0" smtClean="0">
                <a:solidFill>
                  <a:srgbClr val="002060"/>
                </a:solidFill>
                <a:latin typeface="Times New Roman" pitchFamily="18" charset="0"/>
                <a:cs typeface="Times New Roman" pitchFamily="18" charset="0"/>
              </a:rPr>
              <a:t>Рішення про скасування грифа </a:t>
            </a:r>
            <a:r>
              <a:rPr lang="uk-UA" sz="1900" u="sng" dirty="0" err="1" smtClean="0">
                <a:solidFill>
                  <a:srgbClr val="002060"/>
                </a:solidFill>
                <a:latin typeface="Times New Roman" pitchFamily="18" charset="0"/>
                <a:cs typeface="Times New Roman" pitchFamily="18" charset="0"/>
              </a:rPr>
              <a:t>“Для</a:t>
            </a:r>
            <a:r>
              <a:rPr lang="uk-UA" sz="1900" u="sng" dirty="0" smtClean="0">
                <a:solidFill>
                  <a:srgbClr val="002060"/>
                </a:solidFill>
                <a:latin typeface="Times New Roman" pitchFamily="18" charset="0"/>
                <a:cs typeface="Times New Roman" pitchFamily="18" charset="0"/>
              </a:rPr>
              <a:t> службового </a:t>
            </a:r>
            <a:r>
              <a:rPr lang="uk-UA" sz="1900" u="sng" dirty="0" err="1" smtClean="0">
                <a:solidFill>
                  <a:srgbClr val="002060"/>
                </a:solidFill>
                <a:latin typeface="Times New Roman" pitchFamily="18" charset="0"/>
                <a:cs typeface="Times New Roman" pitchFamily="18" charset="0"/>
              </a:rPr>
              <a:t>користування”</a:t>
            </a:r>
            <a:r>
              <a:rPr lang="uk-UA" sz="1900" u="sng" dirty="0" smtClean="0">
                <a:solidFill>
                  <a:srgbClr val="002060"/>
                </a:solidFill>
                <a:latin typeface="Times New Roman" pitchFamily="18" charset="0"/>
                <a:cs typeface="Times New Roman" pitchFamily="18" charset="0"/>
              </a:rPr>
              <a:t> чи його підтвердження приймається комісією з питань роботи із службовою інформацією </a:t>
            </a:r>
            <a:r>
              <a:rPr lang="uk-UA" sz="1900" dirty="0" smtClean="0">
                <a:solidFill>
                  <a:srgbClr val="002060"/>
                </a:solidFill>
                <a:latin typeface="Times New Roman" pitchFamily="18" charset="0"/>
                <a:cs typeface="Times New Roman" pitchFamily="18" charset="0"/>
              </a:rPr>
              <a:t>установи - розробника документа або відповідною комісією установи-правонаступника чи установи вищого рівня, якщо установа - розробник документа припинила свою діяльність.</a:t>
            </a:r>
            <a:endParaRPr lang="ru-RU" sz="1900" dirty="0" smtClean="0">
              <a:solidFill>
                <a:srgbClr val="002060"/>
              </a:solidFill>
              <a:latin typeface="Times New Roman" pitchFamily="18" charset="0"/>
              <a:cs typeface="Times New Roman" pitchFamily="18" charset="0"/>
            </a:endParaRPr>
          </a:p>
          <a:p>
            <a:pPr algn="just"/>
            <a:r>
              <a:rPr lang="uk-UA" sz="1900" dirty="0" smtClean="0">
                <a:solidFill>
                  <a:srgbClr val="002060"/>
                </a:solidFill>
                <a:latin typeface="Times New Roman" pitchFamily="18" charset="0"/>
                <a:cs typeface="Times New Roman" pitchFamily="18" charset="0"/>
              </a:rPr>
              <a:t> </a:t>
            </a:r>
            <a:r>
              <a:rPr lang="uk-UA" sz="1900" u="sng" dirty="0" smtClean="0">
                <a:solidFill>
                  <a:srgbClr val="002060"/>
                </a:solidFill>
                <a:latin typeface="Times New Roman" pitchFamily="18" charset="0"/>
                <a:cs typeface="Times New Roman" pitchFamily="18" charset="0"/>
              </a:rPr>
              <a:t>За рішенням комісії з питань роботи із службовою інформацією строк </a:t>
            </a:r>
            <a:r>
              <a:rPr lang="uk-UA" sz="1800" u="sng" dirty="0" smtClean="0">
                <a:solidFill>
                  <a:srgbClr val="002060"/>
                </a:solidFill>
                <a:latin typeface="Times New Roman" pitchFamily="18" charset="0"/>
                <a:cs typeface="Times New Roman" pitchFamily="18" charset="0"/>
              </a:rPr>
              <a:t>обмеження доступу до справ (документів) може бути продовжений</a:t>
            </a:r>
            <a:r>
              <a:rPr lang="uk-UA" sz="1800" dirty="0" smtClean="0">
                <a:solidFill>
                  <a:srgbClr val="002060"/>
                </a:solidFill>
                <a:latin typeface="Times New Roman" pitchFamily="18" charset="0"/>
                <a:cs typeface="Times New Roman" pitchFamily="18" charset="0"/>
              </a:rPr>
              <a:t>.</a:t>
            </a:r>
            <a:endParaRPr lang="ru-RU" sz="1800" dirty="0" smtClean="0">
              <a:solidFill>
                <a:srgbClr val="002060"/>
              </a:solidFill>
              <a:latin typeface="Times New Roman" pitchFamily="18" charset="0"/>
              <a:cs typeface="Times New Roman" pitchFamily="18" charset="0"/>
            </a:endParaRPr>
          </a:p>
          <a:p>
            <a:pPr algn="just"/>
            <a:endParaRPr lang="ru-RU" sz="1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401080" cy="5610244"/>
          </a:xfrm>
        </p:spPr>
        <p:txBody>
          <a:bodyPr>
            <a:normAutofit lnSpcReduction="10000"/>
          </a:bodyPr>
          <a:lstStyle/>
          <a:p>
            <a:pPr algn="just"/>
            <a:r>
              <a:rPr lang="uk-UA" sz="1800" u="sng" dirty="0" smtClean="0">
                <a:solidFill>
                  <a:srgbClr val="002060"/>
                </a:solidFill>
                <a:latin typeface="Times New Roman" pitchFamily="18" charset="0"/>
                <a:cs typeface="Times New Roman" pitchFamily="18" charset="0"/>
              </a:rPr>
              <a:t>Рішення комісії з питань роботи із службовою інформацією оформляється протоколом, що підписується головою і секретарем комісії та набирає чинності з моменту затвердження протоколу керівником установи. </a:t>
            </a:r>
            <a:r>
              <a:rPr lang="uk-UA" sz="1800" dirty="0" smtClean="0">
                <a:solidFill>
                  <a:srgbClr val="002060"/>
                </a:solidFill>
                <a:latin typeface="Times New Roman" pitchFamily="18" charset="0"/>
                <a:cs typeface="Times New Roman" pitchFamily="18" charset="0"/>
              </a:rPr>
              <a:t>У протоколі зазначаються види документів, їх реєстраційні дані, заголовки та номери за номенклатурою або описом справ, з яких знімається гриф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або строк обмеження доступу до яких продовжено.</a:t>
            </a:r>
            <a:endParaRPr lang="ru-RU" sz="1800" dirty="0" smtClean="0">
              <a:solidFill>
                <a:srgbClr val="002060"/>
              </a:solidFill>
              <a:latin typeface="Times New Roman" pitchFamily="18" charset="0"/>
              <a:cs typeface="Times New Roman" pitchFamily="18" charset="0"/>
            </a:endParaRPr>
          </a:p>
          <a:p>
            <a:pPr algn="just"/>
            <a:r>
              <a:rPr lang="uk-UA" sz="1800" b="1" u="sng" dirty="0" smtClean="0">
                <a:solidFill>
                  <a:srgbClr val="002060"/>
                </a:solidFill>
                <a:latin typeface="Times New Roman" pitchFamily="18" charset="0"/>
                <a:cs typeface="Times New Roman" pitchFamily="18" charset="0"/>
              </a:rPr>
              <a:t>Витяг з протоколу або його засвідчена копія передається разом із справами до архівного підрозділу (архіву) установи, а у разі передачі документів Національного архівного фонду на постійне зберігання - до державних архівних установ, архівних відділів міських рад.</a:t>
            </a:r>
            <a:endParaRPr lang="ru-RU" sz="1800" b="1" u="sng"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Про скасування грифа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письмово повідомляються всі установи, яким надсилався такий документ. За потреби можуть надсилатися витяги з протоколу засідання комісії з питань роботи із службовою інформацією.</a:t>
            </a:r>
            <a:endParaRPr lang="ru-RU" sz="1800" u="sng" dirty="0" smtClean="0">
              <a:solidFill>
                <a:srgbClr val="002060"/>
              </a:solidFill>
              <a:latin typeface="Times New Roman" pitchFamily="18" charset="0"/>
              <a:cs typeface="Times New Roman" pitchFamily="18" charset="0"/>
            </a:endParaRPr>
          </a:p>
          <a:p>
            <a:pPr algn="just"/>
            <a:r>
              <a:rPr lang="uk-UA" sz="1800" dirty="0" smtClean="0">
                <a:solidFill>
                  <a:srgbClr val="002060"/>
                </a:solidFill>
                <a:latin typeface="Times New Roman" pitchFamily="18" charset="0"/>
                <a:cs typeface="Times New Roman" pitchFamily="18" charset="0"/>
              </a:rPr>
              <a:t> </a:t>
            </a:r>
            <a:r>
              <a:rPr lang="uk-UA" sz="1800" u="sng" dirty="0" smtClean="0">
                <a:solidFill>
                  <a:srgbClr val="002060"/>
                </a:solidFill>
                <a:latin typeface="Times New Roman" pitchFamily="18" charset="0"/>
                <a:cs typeface="Times New Roman" pitchFamily="18" charset="0"/>
              </a:rPr>
              <a:t>На обкладинках справ та документах гриф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погашається працівником служби діловодства (архівного підрозділу) установи шляхом його закреслення тонкою рискою та зазначення нижче на вільному від тексту місці дати і номера відповідного протоколу засідання комісії з питань роботи із службовою інформацією. Такі відмітки вносяться до реєстраційних та облікових форм, номенклатури та опису справ</a:t>
            </a:r>
            <a:r>
              <a:rPr lang="uk-UA" sz="1800" dirty="0" smtClean="0">
                <a:solidFill>
                  <a:srgbClr val="002060"/>
                </a:solidFill>
                <a:latin typeface="Times New Roman" pitchFamily="18" charset="0"/>
                <a:cs typeface="Times New Roman" pitchFamily="18" charset="0"/>
              </a:rPr>
              <a:t>.</a:t>
            </a:r>
            <a:endParaRPr lang="ru-RU" sz="1800" dirty="0" smtClean="0">
              <a:solidFill>
                <a:srgbClr val="002060"/>
              </a:solidFill>
              <a:latin typeface="Times New Roman" pitchFamily="18" charset="0"/>
              <a:cs typeface="Times New Roman" pitchFamily="18" charset="0"/>
            </a:endParaRPr>
          </a:p>
          <a:p>
            <a:endParaRPr lang="ru-RU" sz="1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14348" y="642918"/>
            <a:ext cx="7500990" cy="785818"/>
          </a:xfrm>
        </p:spPr>
        <p:txBody>
          <a:bodyPr>
            <a:normAutofit fontScale="90000"/>
          </a:bodyPr>
          <a:lstStyle/>
          <a:p>
            <a:pPr algn="ctr"/>
            <a:r>
              <a:rPr lang="uk-UA" sz="2800" b="1" dirty="0" smtClean="0">
                <a:latin typeface="+mn-lt"/>
              </a:rPr>
              <a:t>Основні питання</a:t>
            </a:r>
            <a:r>
              <a:rPr lang="ru-RU" sz="2800" dirty="0" smtClean="0"/>
              <a:t/>
            </a:r>
            <a:br>
              <a:rPr lang="ru-RU" sz="2800" dirty="0" smtClean="0"/>
            </a:br>
            <a:endParaRPr lang="ru-RU" sz="2800" dirty="0"/>
          </a:p>
        </p:txBody>
      </p:sp>
      <p:sp>
        <p:nvSpPr>
          <p:cNvPr id="5" name="Содержимое 4"/>
          <p:cNvSpPr>
            <a:spLocks noGrp="1"/>
          </p:cNvSpPr>
          <p:nvPr>
            <p:ph idx="1"/>
          </p:nvPr>
        </p:nvSpPr>
        <p:spPr>
          <a:xfrm>
            <a:off x="428596" y="1071546"/>
            <a:ext cx="8229600" cy="5395930"/>
          </a:xfrm>
        </p:spPr>
        <p:txBody>
          <a:bodyPr>
            <a:noAutofit/>
          </a:bodyPr>
          <a:lstStyle/>
          <a:p>
            <a:pPr algn="just"/>
            <a:r>
              <a:rPr lang="uk-UA" sz="1600" dirty="0" smtClean="0">
                <a:solidFill>
                  <a:srgbClr val="0070C0"/>
                </a:solidFill>
                <a:latin typeface="Times New Roman" pitchFamily="18" charset="0"/>
                <a:cs typeface="Times New Roman" pitchFamily="18" charset="0"/>
              </a:rPr>
              <a:t>1. Нормативно-правова база доступу до публічної інформації, якій відповідно до законодавства присвоюється гриф «Для службового користування».</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latin typeface="Times New Roman" pitchFamily="18" charset="0"/>
                <a:cs typeface="Times New Roman" pitchFamily="18" charset="0"/>
              </a:rPr>
              <a:t> </a:t>
            </a: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 Порядок роботи з матеріальними носіями інформації, що містять службову інформацію.</a:t>
            </a:r>
            <a:endParaRPr lang="ru-RU" sz="1600" dirty="0" smtClean="0">
              <a:solidFill>
                <a:srgbClr val="0070C0"/>
              </a:solidFill>
              <a:latin typeface="Times New Roman" pitchFamily="18" charset="0"/>
              <a:cs typeface="Times New Roman" pitchFamily="18" charset="0"/>
            </a:endParaRPr>
          </a:p>
          <a:p>
            <a:pPr algn="just">
              <a:buNone/>
            </a:pP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2.1. Загальна частина.</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latin typeface="Times New Roman" pitchFamily="18" charset="0"/>
                <a:cs typeface="Times New Roman" pitchFamily="18" charset="0"/>
              </a:rPr>
              <a:t> </a:t>
            </a: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2.2. Облік матеріальних носіїв інформації, що містять службову інформацію.</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latin typeface="Times New Roman" pitchFamily="18" charset="0"/>
                <a:cs typeface="Times New Roman" pitchFamily="18" charset="0"/>
              </a:rPr>
              <a:t> </a:t>
            </a: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2.3. Зберігання матеріальних носіїв інформації, що містять службову інформацію.</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latin typeface="Times New Roman" pitchFamily="18" charset="0"/>
                <a:cs typeface="Times New Roman" pitchFamily="18" charset="0"/>
              </a:rPr>
              <a:t> </a:t>
            </a: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2.4. Використання носіїв інформації, що містять службову інформацію.</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latin typeface="Times New Roman" pitchFamily="18" charset="0"/>
                <a:cs typeface="Times New Roman" pitchFamily="18" charset="0"/>
              </a:rPr>
              <a:t> </a:t>
            </a:r>
            <a:endParaRPr lang="ru-RU"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2.5. Перегляд документів з грифом  </a:t>
            </a:r>
            <a:r>
              <a:rPr lang="uk-UA" sz="1600" dirty="0" err="1" smtClean="0">
                <a:solidFill>
                  <a:srgbClr val="0070C0"/>
                </a:solidFill>
                <a:latin typeface="Times New Roman" pitchFamily="18" charset="0"/>
                <a:cs typeface="Times New Roman" pitchFamily="18" charset="0"/>
              </a:rPr>
              <a:t>“Для</a:t>
            </a:r>
            <a:r>
              <a:rPr lang="uk-UA" sz="1600" dirty="0" smtClean="0">
                <a:solidFill>
                  <a:srgbClr val="0070C0"/>
                </a:solidFill>
                <a:latin typeface="Times New Roman" pitchFamily="18" charset="0"/>
                <a:cs typeface="Times New Roman" pitchFamily="18" charset="0"/>
              </a:rPr>
              <a:t> службового </a:t>
            </a:r>
            <a:r>
              <a:rPr lang="uk-UA" sz="1600" dirty="0" err="1" smtClean="0">
                <a:solidFill>
                  <a:srgbClr val="0070C0"/>
                </a:solidFill>
                <a:latin typeface="Times New Roman" pitchFamily="18" charset="0"/>
                <a:cs typeface="Times New Roman" pitchFamily="18" charset="0"/>
              </a:rPr>
              <a:t>користування”</a:t>
            </a:r>
            <a:r>
              <a:rPr lang="uk-UA" sz="1600" dirty="0" smtClean="0">
                <a:solidFill>
                  <a:srgbClr val="0070C0"/>
                </a:solidFill>
                <a:latin typeface="Times New Roman" pitchFamily="18" charset="0"/>
                <a:cs typeface="Times New Roman" pitchFamily="18" charset="0"/>
              </a:rPr>
              <a:t>.</a:t>
            </a:r>
          </a:p>
          <a:p>
            <a:pPr algn="just">
              <a:buNone/>
            </a:pPr>
            <a:endParaRPr lang="uk-UA" sz="1600" dirty="0" smtClean="0">
              <a:solidFill>
                <a:srgbClr val="0070C0"/>
              </a:solidFill>
              <a:latin typeface="Times New Roman" pitchFamily="18" charset="0"/>
              <a:cs typeface="Times New Roman" pitchFamily="18" charset="0"/>
            </a:endParaRPr>
          </a:p>
          <a:p>
            <a:pPr algn="just"/>
            <a:r>
              <a:rPr lang="uk-UA" sz="1600" dirty="0" smtClean="0">
                <a:solidFill>
                  <a:srgbClr val="0070C0"/>
                </a:solidFill>
                <a:latin typeface="Times New Roman" pitchFamily="18" charset="0"/>
                <a:cs typeface="Times New Roman" pitchFamily="18" charset="0"/>
              </a:rPr>
              <a:t>2.6  Підготовка справ, що містять службову інформацію, до передачі на архівне зберігання  та знищення.</a:t>
            </a:r>
            <a:endParaRPr lang="ru-RU" sz="1600" dirty="0" smtClean="0">
              <a:solidFill>
                <a:srgbClr val="0070C0"/>
              </a:solidFill>
              <a:latin typeface="Times New Roman" pitchFamily="18" charset="0"/>
              <a:cs typeface="Times New Roman" pitchFamily="18" charset="0"/>
            </a:endParaRPr>
          </a:p>
          <a:p>
            <a:pPr algn="just">
              <a:buNone/>
            </a:pPr>
            <a:r>
              <a:rPr lang="uk-UA" sz="1600" dirty="0" smtClean="0">
                <a:solidFill>
                  <a:srgbClr val="0070C0"/>
                </a:solidFill>
              </a:rPr>
              <a:t> </a:t>
            </a:r>
            <a:endParaRPr lang="ru-RU" sz="1600" dirty="0" smtClean="0">
              <a:solidFill>
                <a:srgbClr val="0070C0"/>
              </a:solidFill>
            </a:endParaRPr>
          </a:p>
          <a:p>
            <a:endParaRPr lang="ru-RU" sz="1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704088"/>
            <a:ext cx="8043890" cy="510334"/>
          </a:xfrm>
        </p:spPr>
        <p:txBody>
          <a:bodyPr>
            <a:noAutofit/>
          </a:bodyPr>
          <a:lstStyle/>
          <a:p>
            <a:pPr algn="ctr"/>
            <a:r>
              <a:rPr lang="uk-UA" sz="2000" b="1" dirty="0" smtClean="0">
                <a:latin typeface="Times New Roman" pitchFamily="18" charset="0"/>
                <a:cs typeface="Times New Roman" pitchFamily="18" charset="0"/>
              </a:rPr>
              <a:t>2.6 Підготовка справ, що містять службову інформацію, до передачі на архівне зберігання та знищення</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500174"/>
            <a:ext cx="8229600" cy="4824426"/>
          </a:xfrm>
        </p:spPr>
        <p:txBody>
          <a:bodyPr>
            <a:normAutofit/>
          </a:bodyPr>
          <a:lstStyle/>
          <a:p>
            <a:pPr algn="just"/>
            <a:r>
              <a:rPr lang="uk-UA" sz="1800" u="sng" dirty="0" smtClean="0">
                <a:solidFill>
                  <a:srgbClr val="002060"/>
                </a:solidFill>
                <a:latin typeface="Times New Roman" pitchFamily="18" charset="0"/>
                <a:cs typeface="Times New Roman" pitchFamily="18" charset="0"/>
              </a:rPr>
              <a:t>Експертиза цінності </a:t>
            </a:r>
            <a:r>
              <a:rPr lang="uk-UA" sz="1800" dirty="0" smtClean="0">
                <a:solidFill>
                  <a:srgbClr val="002060"/>
                </a:solidFill>
                <a:latin typeface="Times New Roman" pitchFamily="18" charset="0"/>
                <a:cs typeface="Times New Roman" pitchFamily="18" charset="0"/>
              </a:rPr>
              <a:t>документів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у діловодстві </a:t>
            </a:r>
            <a:r>
              <a:rPr lang="uk-UA" sz="1800" u="sng" dirty="0" smtClean="0">
                <a:solidFill>
                  <a:srgbClr val="002060"/>
                </a:solidFill>
                <a:latin typeface="Times New Roman" pitchFamily="18" charset="0"/>
                <a:cs typeface="Times New Roman" pitchFamily="18" charset="0"/>
              </a:rPr>
              <a:t>проводиться щороку. </a:t>
            </a:r>
          </a:p>
          <a:p>
            <a:pPr algn="just"/>
            <a:r>
              <a:rPr lang="ru-RU" sz="1800" u="sng" dirty="0" smtClean="0">
                <a:solidFill>
                  <a:srgbClr val="002060"/>
                </a:solidFill>
                <a:latin typeface="Times New Roman" pitchFamily="18" charset="0"/>
                <a:cs typeface="Times New Roman" pitchFamily="18" charset="0"/>
              </a:rPr>
              <a:t>До </a:t>
            </a:r>
            <a:r>
              <a:rPr lang="uk-UA" sz="1800" u="sng" dirty="0" smtClean="0">
                <a:solidFill>
                  <a:srgbClr val="002060"/>
                </a:solidFill>
                <a:latin typeface="Times New Roman" pitchFamily="18" charset="0"/>
                <a:cs typeface="Times New Roman" pitchFamily="18" charset="0"/>
              </a:rPr>
              <a:t>справ, що містять документи з грифом «Для службового користування»,  </a:t>
            </a:r>
            <a:r>
              <a:rPr lang="uk-UA" sz="1800" dirty="0" smtClean="0">
                <a:solidFill>
                  <a:srgbClr val="002060"/>
                </a:solidFill>
                <a:latin typeface="Times New Roman" pitchFamily="18" charset="0"/>
                <a:cs typeface="Times New Roman" pitchFamily="18" charset="0"/>
              </a:rPr>
              <a:t>на окремому аркуші </a:t>
            </a:r>
            <a:r>
              <a:rPr lang="uk-UA" sz="1800" u="sng" dirty="0" smtClean="0">
                <a:solidFill>
                  <a:srgbClr val="002060"/>
                </a:solidFill>
                <a:latin typeface="Times New Roman" pitchFamily="18" charset="0"/>
                <a:cs typeface="Times New Roman" pitchFamily="18" charset="0"/>
              </a:rPr>
              <a:t>складається внутрішній опис з</a:t>
            </a:r>
            <a:r>
              <a:rPr lang="uk-UA" sz="1800" dirty="0" smtClean="0">
                <a:solidFill>
                  <a:srgbClr val="002060"/>
                </a:solidFill>
                <a:latin typeface="Times New Roman" pitchFamily="18" charset="0"/>
                <a:cs typeface="Times New Roman" pitchFamily="18" charset="0"/>
              </a:rPr>
              <a:t>а формою, що містить відомості про порядкові номери документів справи, їх індекси, дати, заголовки та номери аркушів справи, на яких розташований кожен документ.</a:t>
            </a:r>
          </a:p>
          <a:p>
            <a:pPr algn="just"/>
            <a:r>
              <a:rPr lang="uk-UA" sz="1800" dirty="0" smtClean="0">
                <a:solidFill>
                  <a:srgbClr val="002060"/>
                </a:solidFill>
                <a:latin typeface="Times New Roman" pitchFamily="18" charset="0"/>
                <a:cs typeface="Times New Roman" pitchFamily="18" charset="0"/>
              </a:rPr>
              <a:t>Справи з грифом </a:t>
            </a:r>
            <a:r>
              <a:rPr lang="uk-UA" sz="1800" dirty="0" err="1" smtClean="0">
                <a:solidFill>
                  <a:srgbClr val="002060"/>
                </a:solidFill>
                <a:latin typeface="Times New Roman" pitchFamily="18" charset="0"/>
                <a:cs typeface="Times New Roman" pitchFamily="18" charset="0"/>
              </a:rPr>
              <a:t>“Для</a:t>
            </a:r>
            <a:r>
              <a:rPr lang="uk-UA" sz="1800" dirty="0" smtClean="0">
                <a:solidFill>
                  <a:srgbClr val="002060"/>
                </a:solidFill>
                <a:latin typeface="Times New Roman" pitchFamily="18" charset="0"/>
                <a:cs typeface="Times New Roman" pitchFamily="18" charset="0"/>
              </a:rPr>
              <a:t> службового </a:t>
            </a:r>
            <a:r>
              <a:rPr lang="uk-UA" sz="1800" dirty="0" err="1" smtClean="0">
                <a:solidFill>
                  <a:srgbClr val="002060"/>
                </a:solidFill>
                <a:latin typeface="Times New Roman" pitchFamily="18" charset="0"/>
                <a:cs typeface="Times New Roman" pitchFamily="18" charset="0"/>
              </a:rPr>
              <a:t>користування”</a:t>
            </a:r>
            <a:r>
              <a:rPr lang="uk-UA" sz="1800" dirty="0" smtClean="0">
                <a:solidFill>
                  <a:srgbClr val="002060"/>
                </a:solidFill>
                <a:latin typeface="Times New Roman" pitchFamily="18" charset="0"/>
                <a:cs typeface="Times New Roman" pitchFamily="18" charset="0"/>
              </a:rPr>
              <a:t> після проведення експертизи цінності документів, що містяться в ній, підшиваються через чотири проколи спеціальними суровими нитками або дратвою. </a:t>
            </a:r>
            <a:r>
              <a:rPr lang="uk-UA" sz="1800" u="sng" dirty="0" smtClean="0">
                <a:solidFill>
                  <a:srgbClr val="002060"/>
                </a:solidFill>
                <a:latin typeface="Times New Roman" pitchFamily="18" charset="0"/>
                <a:cs typeface="Times New Roman" pitchFamily="18" charset="0"/>
              </a:rPr>
              <a:t>Справи постійного та тривалого (понад десять років) строків зберігання та особові справи оправляються у тверду обкладинку.</a:t>
            </a:r>
            <a:endParaRPr lang="ru-RU" sz="1800" u="sng" dirty="0" smtClean="0">
              <a:solidFill>
                <a:srgbClr val="002060"/>
              </a:solidFill>
              <a:latin typeface="Times New Roman" pitchFamily="18" charset="0"/>
              <a:cs typeface="Times New Roman" pitchFamily="18" charset="0"/>
            </a:endParaRPr>
          </a:p>
          <a:p>
            <a:pPr algn="just"/>
            <a:r>
              <a:rPr lang="uk-UA" sz="1800" u="sng" dirty="0" smtClean="0">
                <a:solidFill>
                  <a:srgbClr val="002060"/>
                </a:solidFill>
                <a:latin typeface="Times New Roman" pitchFamily="18" charset="0"/>
                <a:cs typeface="Times New Roman" pitchFamily="18" charset="0"/>
              </a:rPr>
              <a:t>Справи постійного та тривалого зберігання з грифом </a:t>
            </a:r>
            <a:r>
              <a:rPr lang="uk-UA" sz="1800" u="sng" dirty="0" err="1" smtClean="0">
                <a:solidFill>
                  <a:srgbClr val="002060"/>
                </a:solidFill>
                <a:latin typeface="Times New Roman" pitchFamily="18" charset="0"/>
                <a:cs typeface="Times New Roman" pitchFamily="18" charset="0"/>
              </a:rPr>
              <a:t>“Для</a:t>
            </a:r>
            <a:r>
              <a:rPr lang="uk-UA" sz="1800" u="sng" dirty="0" smtClean="0">
                <a:solidFill>
                  <a:srgbClr val="002060"/>
                </a:solidFill>
                <a:latin typeface="Times New Roman" pitchFamily="18" charset="0"/>
                <a:cs typeface="Times New Roman" pitchFamily="18" charset="0"/>
              </a:rPr>
              <a:t> службового </a:t>
            </a:r>
            <a:r>
              <a:rPr lang="uk-UA" sz="1800" u="sng" dirty="0" err="1" smtClean="0">
                <a:solidFill>
                  <a:srgbClr val="002060"/>
                </a:solidFill>
                <a:latin typeface="Times New Roman" pitchFamily="18" charset="0"/>
                <a:cs typeface="Times New Roman" pitchFamily="18" charset="0"/>
              </a:rPr>
              <a:t>користування”</a:t>
            </a:r>
            <a:r>
              <a:rPr lang="uk-UA" sz="1800" u="sng" dirty="0" smtClean="0">
                <a:solidFill>
                  <a:srgbClr val="002060"/>
                </a:solidFill>
                <a:latin typeface="Times New Roman" pitchFamily="18" charset="0"/>
                <a:cs typeface="Times New Roman" pitchFamily="18" charset="0"/>
              </a:rPr>
              <a:t> та особові справи включаються у відповідні описи справ разом з документами, що містять відкриту інформацію. </a:t>
            </a:r>
            <a:r>
              <a:rPr lang="uk-UA" sz="1800" b="1" u="sng" dirty="0" smtClean="0">
                <a:solidFill>
                  <a:srgbClr val="002060"/>
                </a:solidFill>
                <a:latin typeface="Times New Roman" pitchFamily="18" charset="0"/>
                <a:cs typeface="Times New Roman" pitchFamily="18" charset="0"/>
              </a:rPr>
              <a:t>При цьому в описі до номера справи та у графі </a:t>
            </a:r>
            <a:r>
              <a:rPr lang="uk-UA" sz="1800" b="1" u="sng" dirty="0" err="1" smtClean="0">
                <a:solidFill>
                  <a:srgbClr val="002060"/>
                </a:solidFill>
                <a:latin typeface="Times New Roman" pitchFamily="18" charset="0"/>
                <a:cs typeface="Times New Roman" pitchFamily="18" charset="0"/>
              </a:rPr>
              <a:t>“Індекс</a:t>
            </a:r>
            <a:r>
              <a:rPr lang="uk-UA" sz="1800" b="1" u="sng" dirty="0" smtClean="0">
                <a:solidFill>
                  <a:srgbClr val="002060"/>
                </a:solidFill>
                <a:latin typeface="Times New Roman" pitchFamily="18" charset="0"/>
                <a:cs typeface="Times New Roman" pitchFamily="18" charset="0"/>
              </a:rPr>
              <a:t> справи (тому, частини) з документами з грифом </a:t>
            </a:r>
            <a:r>
              <a:rPr lang="uk-UA" sz="1800" b="1" u="sng" dirty="0" err="1" smtClean="0">
                <a:solidFill>
                  <a:srgbClr val="002060"/>
                </a:solidFill>
                <a:latin typeface="Times New Roman" pitchFamily="18" charset="0"/>
                <a:cs typeface="Times New Roman" pitchFamily="18" charset="0"/>
              </a:rPr>
              <a:t>“Для</a:t>
            </a:r>
            <a:r>
              <a:rPr lang="uk-UA" sz="1800" b="1" u="sng" dirty="0" smtClean="0">
                <a:solidFill>
                  <a:srgbClr val="002060"/>
                </a:solidFill>
                <a:latin typeface="Times New Roman" pitchFamily="18" charset="0"/>
                <a:cs typeface="Times New Roman" pitchFamily="18" charset="0"/>
              </a:rPr>
              <a:t> службового </a:t>
            </a:r>
            <a:r>
              <a:rPr lang="uk-UA" sz="1800" b="1" u="sng" dirty="0" err="1" smtClean="0">
                <a:solidFill>
                  <a:srgbClr val="002060"/>
                </a:solidFill>
                <a:latin typeface="Times New Roman" pitchFamily="18" charset="0"/>
                <a:cs typeface="Times New Roman" pitchFamily="18" charset="0"/>
              </a:rPr>
              <a:t>користування”</a:t>
            </a:r>
            <a:r>
              <a:rPr lang="uk-UA" sz="1800" b="1" u="sng" dirty="0" smtClean="0">
                <a:solidFill>
                  <a:srgbClr val="002060"/>
                </a:solidFill>
                <a:latin typeface="Times New Roman" pitchFamily="18" charset="0"/>
                <a:cs typeface="Times New Roman" pitchFamily="18" charset="0"/>
              </a:rPr>
              <a:t> додається відмітка “ДСК”.</a:t>
            </a:r>
            <a:endParaRPr lang="ru-RU" sz="1800" b="1" u="sng" dirty="0">
              <a:solidFill>
                <a:srgbClr val="00206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8401080" cy="5538806"/>
          </a:xfrm>
        </p:spPr>
        <p:txBody>
          <a:bodyPr>
            <a:normAutofit/>
          </a:bodyPr>
          <a:lstStyle/>
          <a:p>
            <a:pPr algn="just"/>
            <a:r>
              <a:rPr lang="uk-UA" sz="1600" b="1" u="sng" dirty="0" smtClean="0">
                <a:solidFill>
                  <a:srgbClr val="002060"/>
                </a:solidFill>
                <a:latin typeface="Times New Roman" pitchFamily="18" charset="0"/>
                <a:cs typeface="Times New Roman" pitchFamily="18" charset="0"/>
              </a:rPr>
              <a:t>Під час передачі справ з грифом </a:t>
            </a:r>
            <a:r>
              <a:rPr lang="uk-UA" sz="1600" b="1" u="sng" dirty="0" err="1" smtClean="0">
                <a:solidFill>
                  <a:srgbClr val="002060"/>
                </a:solidFill>
                <a:latin typeface="Times New Roman" pitchFamily="18" charset="0"/>
                <a:cs typeface="Times New Roman" pitchFamily="18" charset="0"/>
              </a:rPr>
              <a:t>“Для</a:t>
            </a:r>
            <a:r>
              <a:rPr lang="uk-UA" sz="1600" b="1" u="sng" dirty="0" smtClean="0">
                <a:solidFill>
                  <a:srgbClr val="002060"/>
                </a:solidFill>
                <a:latin typeface="Times New Roman" pitchFamily="18" charset="0"/>
                <a:cs typeface="Times New Roman" pitchFamily="18" charset="0"/>
              </a:rPr>
              <a:t> службового </a:t>
            </a:r>
            <a:r>
              <a:rPr lang="uk-UA" sz="1600" b="1" u="sng" dirty="0" err="1" smtClean="0">
                <a:solidFill>
                  <a:srgbClr val="002060"/>
                </a:solidFill>
                <a:latin typeface="Times New Roman" pitchFamily="18" charset="0"/>
                <a:cs typeface="Times New Roman" pitchFamily="18" charset="0"/>
              </a:rPr>
              <a:t>користування”</a:t>
            </a:r>
            <a:r>
              <a:rPr lang="uk-UA" sz="1600" b="1" u="sng" dirty="0" smtClean="0">
                <a:solidFill>
                  <a:srgbClr val="002060"/>
                </a:solidFill>
                <a:latin typeface="Times New Roman" pitchFamily="18" charset="0"/>
                <a:cs typeface="Times New Roman" pitchFamily="18" charset="0"/>
              </a:rPr>
              <a:t> на постійне зберігання до державної архівної установи, </a:t>
            </a:r>
            <a:r>
              <a:rPr lang="uk-UA" sz="1600" dirty="0" smtClean="0">
                <a:solidFill>
                  <a:srgbClr val="002060"/>
                </a:solidFill>
                <a:latin typeface="Times New Roman" pitchFamily="18" charset="0"/>
                <a:cs typeface="Times New Roman" pitchFamily="18" charset="0"/>
              </a:rPr>
              <a:t>архівного відділу міської ради </a:t>
            </a:r>
            <a:r>
              <a:rPr lang="uk-UA" sz="1600" dirty="0" err="1" smtClean="0">
                <a:solidFill>
                  <a:srgbClr val="002060"/>
                </a:solidFill>
                <a:latin typeface="Times New Roman" pitchFamily="18" charset="0"/>
                <a:cs typeface="Times New Roman" pitchFamily="18" charset="0"/>
              </a:rPr>
              <a:t>установа-фондоутворювач</a:t>
            </a:r>
            <a:r>
              <a:rPr lang="uk-UA" sz="1600" dirty="0" smtClean="0">
                <a:solidFill>
                  <a:srgbClr val="002060"/>
                </a:solidFill>
                <a:latin typeface="Times New Roman" pitchFamily="18" charset="0"/>
                <a:cs typeface="Times New Roman" pitchFamily="18" charset="0"/>
              </a:rPr>
              <a:t> разом з актом приймання-передавання справ, оформленим в установленому порядку, </a:t>
            </a:r>
            <a:r>
              <a:rPr lang="uk-UA" sz="1600" b="1" dirty="0" smtClean="0">
                <a:solidFill>
                  <a:srgbClr val="002060"/>
                </a:solidFill>
                <a:latin typeface="Times New Roman" pitchFamily="18" charset="0"/>
                <a:cs typeface="Times New Roman" pitchFamily="18" charset="0"/>
              </a:rPr>
              <a:t>подає державній архівній установі</a:t>
            </a:r>
            <a:r>
              <a:rPr lang="uk-UA" sz="1600" dirty="0" smtClean="0">
                <a:solidFill>
                  <a:srgbClr val="002060"/>
                </a:solidFill>
                <a:latin typeface="Times New Roman" pitchFamily="18" charset="0"/>
                <a:cs typeface="Times New Roman" pitchFamily="18" charset="0"/>
              </a:rPr>
              <a:t>, архівному відділу міської ради </a:t>
            </a:r>
            <a:r>
              <a:rPr lang="uk-UA" sz="1600" b="1" dirty="0" smtClean="0">
                <a:solidFill>
                  <a:srgbClr val="002060"/>
                </a:solidFill>
                <a:latin typeface="Times New Roman" pitchFamily="18" charset="0"/>
                <a:cs typeface="Times New Roman" pitchFamily="18" charset="0"/>
              </a:rPr>
              <a:t>лист, у якому визначається порядок користування такими справами</a:t>
            </a:r>
            <a:r>
              <a:rPr lang="uk-UA" sz="1600" dirty="0" smtClean="0">
                <a:solidFill>
                  <a:srgbClr val="002060"/>
                </a:solidFill>
                <a:latin typeface="Times New Roman" pitchFamily="18" charset="0"/>
                <a:cs typeface="Times New Roman" pitchFamily="18" charset="0"/>
              </a:rPr>
              <a:t>.</a:t>
            </a:r>
            <a:endParaRPr lang="ru-RU" sz="1600" dirty="0" smtClean="0">
              <a:solidFill>
                <a:srgbClr val="002060"/>
              </a:solidFill>
              <a:latin typeface="Times New Roman" pitchFamily="18" charset="0"/>
              <a:cs typeface="Times New Roman" pitchFamily="18" charset="0"/>
            </a:endParaRPr>
          </a:p>
          <a:p>
            <a:pPr algn="just"/>
            <a:r>
              <a:rPr lang="uk-UA" sz="1600" dirty="0" smtClean="0">
                <a:solidFill>
                  <a:srgbClr val="002060"/>
                </a:solidFill>
                <a:latin typeface="Times New Roman" pitchFamily="18" charset="0"/>
                <a:cs typeface="Times New Roman" pitchFamily="18" charset="0"/>
              </a:rPr>
              <a:t> Вилучені для знищення за результатами експертизи цінності справи з грифом </a:t>
            </a:r>
            <a:r>
              <a:rPr lang="uk-UA" sz="1600" dirty="0" err="1" smtClean="0">
                <a:solidFill>
                  <a:srgbClr val="002060"/>
                </a:solidFill>
                <a:latin typeface="Times New Roman" pitchFamily="18" charset="0"/>
                <a:cs typeface="Times New Roman" pitchFamily="18" charset="0"/>
              </a:rPr>
              <a:t>“Для</a:t>
            </a:r>
            <a:r>
              <a:rPr lang="uk-UA" sz="1600" dirty="0" smtClean="0">
                <a:solidFill>
                  <a:srgbClr val="002060"/>
                </a:solidFill>
                <a:latin typeface="Times New Roman" pitchFamily="18" charset="0"/>
                <a:cs typeface="Times New Roman" pitchFamily="18" charset="0"/>
              </a:rPr>
              <a:t> службового </a:t>
            </a:r>
            <a:r>
              <a:rPr lang="uk-UA" sz="1600" dirty="0" err="1" smtClean="0">
                <a:solidFill>
                  <a:srgbClr val="002060"/>
                </a:solidFill>
                <a:latin typeface="Times New Roman" pitchFamily="18" charset="0"/>
                <a:cs typeface="Times New Roman" pitchFamily="18" charset="0"/>
              </a:rPr>
              <a:t>користування”</a:t>
            </a:r>
            <a:r>
              <a:rPr lang="uk-UA" sz="1600" dirty="0" smtClean="0">
                <a:solidFill>
                  <a:srgbClr val="002060"/>
                </a:solidFill>
                <a:latin typeface="Times New Roman" pitchFamily="18" charset="0"/>
                <a:cs typeface="Times New Roman" pitchFamily="18" charset="0"/>
              </a:rPr>
              <a:t>, строк зберігання яких закінчився, </a:t>
            </a:r>
            <a:r>
              <a:rPr lang="uk-UA" sz="1600" u="sng" dirty="0" smtClean="0">
                <a:solidFill>
                  <a:srgbClr val="002060"/>
                </a:solidFill>
                <a:latin typeface="Times New Roman" pitchFamily="18" charset="0"/>
                <a:cs typeface="Times New Roman" pitchFamily="18" charset="0"/>
              </a:rPr>
              <a:t>включаються до акта про вилучення для знищення документів, не внесених до Національного архівного фонду </a:t>
            </a:r>
            <a:r>
              <a:rPr lang="uk-UA" sz="1600" u="sng" dirty="0" smtClean="0">
                <a:solidFill>
                  <a:srgbClr val="002060"/>
                </a:solidFill>
                <a:latin typeface="Times New Roman" pitchFamily="18" charset="0"/>
                <a:cs typeface="Times New Roman" pitchFamily="18" charset="0"/>
              </a:rPr>
              <a:t> (</a:t>
            </a:r>
            <a:r>
              <a:rPr lang="uk-UA" sz="1600" u="sng" dirty="0" smtClean="0">
                <a:solidFill>
                  <a:srgbClr val="002060"/>
                </a:solidFill>
                <a:latin typeface="Times New Roman" pitchFamily="18" charset="0"/>
                <a:cs typeface="Times New Roman" pitchFamily="18" charset="0"/>
              </a:rPr>
              <a:t>далі - акт про вилучення документів), що складається відповідно </a:t>
            </a:r>
            <a:r>
              <a:rPr lang="uk-UA" sz="1600" dirty="0" smtClean="0">
                <a:solidFill>
                  <a:srgbClr val="002060"/>
                </a:solidFill>
                <a:latin typeface="Times New Roman" pitchFamily="18" charset="0"/>
                <a:cs typeface="Times New Roman" pitchFamily="18" charset="0"/>
              </a:rPr>
              <a:t>до вимог, установлених щодо всіх справ установи в цілому.</a:t>
            </a:r>
            <a:endParaRPr lang="ru-RU" sz="1600" dirty="0" smtClean="0">
              <a:solidFill>
                <a:srgbClr val="002060"/>
              </a:solidFill>
              <a:latin typeface="Times New Roman" pitchFamily="18" charset="0"/>
              <a:cs typeface="Times New Roman" pitchFamily="18" charset="0"/>
            </a:endParaRPr>
          </a:p>
          <a:p>
            <a:pPr algn="just"/>
            <a:r>
              <a:rPr lang="uk-UA" sz="1600" dirty="0" smtClean="0">
                <a:solidFill>
                  <a:srgbClr val="002060"/>
                </a:solidFill>
                <a:latin typeface="Times New Roman" pitchFamily="18" charset="0"/>
                <a:cs typeface="Times New Roman" pitchFamily="18" charset="0"/>
              </a:rPr>
              <a:t>Електронні носії інформації знищуються або переробляються у спосіб, що виключає можливість повного або часткового відновлення збереженої на них інформації.</a:t>
            </a:r>
            <a:endParaRPr lang="ru-RU" sz="1600" dirty="0" smtClean="0">
              <a:solidFill>
                <a:srgbClr val="002060"/>
              </a:solidFill>
              <a:latin typeface="Times New Roman" pitchFamily="18" charset="0"/>
              <a:cs typeface="Times New Roman" pitchFamily="18" charset="0"/>
            </a:endParaRPr>
          </a:p>
          <a:p>
            <a:pPr algn="just"/>
            <a:r>
              <a:rPr lang="uk-UA" sz="1600" b="1" u="sng" dirty="0" smtClean="0">
                <a:solidFill>
                  <a:srgbClr val="002060"/>
                </a:solidFill>
                <a:latin typeface="Times New Roman" pitchFamily="18" charset="0"/>
                <a:cs typeface="Times New Roman" pitchFamily="18" charset="0"/>
              </a:rPr>
              <a:t>В умовах особливого періоду, що настає з моменту оголошення рішення про мобілізацію </a:t>
            </a:r>
            <a:r>
              <a:rPr lang="uk-UA" sz="1600" dirty="0" smtClean="0">
                <a:solidFill>
                  <a:srgbClr val="002060"/>
                </a:solidFill>
                <a:latin typeface="Times New Roman" pitchFamily="18" charset="0"/>
                <a:cs typeface="Times New Roman" pitchFamily="18" charset="0"/>
              </a:rPr>
              <a:t>(крім цільової) або доведення його до виконавців стосовно прихованої мобілізації чи з моменту введення воєнного стану в Україні або в окремих її місцевостях та охоплює час мобілізації, воєнний час і частково відбудовний період після закінчення воєнних дій, </a:t>
            </a:r>
            <a:r>
              <a:rPr lang="uk-UA" sz="1600" b="1" u="sng" dirty="0" smtClean="0">
                <a:solidFill>
                  <a:srgbClr val="002060"/>
                </a:solidFill>
                <a:latin typeface="Times New Roman" pitchFamily="18" charset="0"/>
                <a:cs typeface="Times New Roman" pitchFamily="18" charset="0"/>
              </a:rPr>
              <a:t>та у разі виникнення реальної загрози захоплення документів, справ, видань, електронних носіїв інформації з грифом </a:t>
            </a:r>
            <a:r>
              <a:rPr lang="uk-UA" sz="1600" b="1" u="sng" dirty="0" err="1" smtClean="0">
                <a:solidFill>
                  <a:srgbClr val="002060"/>
                </a:solidFill>
                <a:latin typeface="Times New Roman" pitchFamily="18" charset="0"/>
                <a:cs typeface="Times New Roman" pitchFamily="18" charset="0"/>
              </a:rPr>
              <a:t>“Для</a:t>
            </a:r>
            <a:r>
              <a:rPr lang="uk-UA" sz="1600" b="1" u="sng" dirty="0" smtClean="0">
                <a:solidFill>
                  <a:srgbClr val="002060"/>
                </a:solidFill>
                <a:latin typeface="Times New Roman" pitchFamily="18" charset="0"/>
                <a:cs typeface="Times New Roman" pitchFamily="18" charset="0"/>
              </a:rPr>
              <a:t> службового </a:t>
            </a:r>
            <a:r>
              <a:rPr lang="uk-UA" sz="1600" b="1" u="sng" dirty="0" err="1" smtClean="0">
                <a:solidFill>
                  <a:srgbClr val="002060"/>
                </a:solidFill>
                <a:latin typeface="Times New Roman" pitchFamily="18" charset="0"/>
                <a:cs typeface="Times New Roman" pitchFamily="18" charset="0"/>
              </a:rPr>
              <a:t>користування”</a:t>
            </a:r>
            <a:r>
              <a:rPr lang="uk-UA" sz="1600" b="1" u="sng" dirty="0" smtClean="0">
                <a:solidFill>
                  <a:srgbClr val="002060"/>
                </a:solidFill>
                <a:latin typeface="Times New Roman" pitchFamily="18" charset="0"/>
                <a:cs typeface="Times New Roman" pitchFamily="18" charset="0"/>
              </a:rPr>
              <a:t>, а також неможливості забезпечення їх вивезення в безпечні місця вони знищуються способами, вказаними вище.</a:t>
            </a:r>
            <a:endParaRPr lang="ru-RU" sz="1600" b="1" u="sng" dirty="0" smtClean="0">
              <a:solidFill>
                <a:srgbClr val="002060"/>
              </a:solidFill>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472518" cy="5610244"/>
          </a:xfrm>
        </p:spPr>
        <p:txBody>
          <a:bodyPr>
            <a:normAutofit/>
          </a:bodyPr>
          <a:lstStyle/>
          <a:p>
            <a:pPr algn="just"/>
            <a:r>
              <a:rPr lang="uk-UA" sz="1600" u="sng" dirty="0" smtClean="0">
                <a:latin typeface="Times New Roman" pitchFamily="18" charset="0"/>
                <a:cs typeface="Times New Roman" pitchFamily="18" charset="0"/>
              </a:rPr>
              <a:t>Рішення про негайне знищення таких документів,</a:t>
            </a:r>
            <a:r>
              <a:rPr lang="uk-UA" sz="1600" dirty="0" smtClean="0">
                <a:latin typeface="Times New Roman" pitchFamily="18" charset="0"/>
                <a:cs typeface="Times New Roman" pitchFamily="18" charset="0"/>
              </a:rPr>
              <a:t> справ, видань, електронних носіїв інформації </a:t>
            </a:r>
            <a:r>
              <a:rPr lang="uk-UA" sz="1600" u="sng" dirty="0" smtClean="0">
                <a:latin typeface="Times New Roman" pitchFamily="18" charset="0"/>
                <a:cs typeface="Times New Roman" pitchFamily="18" charset="0"/>
              </a:rPr>
              <a:t>приймає керівник установи (особа, яка виконує його обов’язки), де вони зберігаються, а за відсутності з ним екстреного зв’язку - відповідальна за їх зберігання посадова особа.</a:t>
            </a:r>
          </a:p>
          <a:p>
            <a:pPr algn="just"/>
            <a:r>
              <a:rPr lang="uk-UA" sz="1600" dirty="0" smtClean="0">
                <a:latin typeface="Times New Roman" pitchFamily="18" charset="0"/>
                <a:cs typeface="Times New Roman" pitchFamily="18" charset="0"/>
              </a:rPr>
              <a:t>Факт знищення підтверджується актом про вилучення документів і є підставою для внесення позначки про знищення документів в облікові форми.</a:t>
            </a:r>
            <a:endParaRPr lang="ru-RU" sz="1600" dirty="0" smtClean="0">
              <a:latin typeface="Times New Roman" pitchFamily="18" charset="0"/>
              <a:cs typeface="Times New Roman" pitchFamily="18" charset="0"/>
            </a:endParaRPr>
          </a:p>
          <a:p>
            <a:pPr algn="just"/>
            <a:r>
              <a:rPr lang="uk-UA" sz="1600" dirty="0" smtClean="0">
                <a:latin typeface="Times New Roman" pitchFamily="18" charset="0"/>
                <a:cs typeface="Times New Roman" pitchFamily="18" charset="0"/>
              </a:rPr>
              <a:t>В акті про вилучення документів робиться запис про знищення відповідних документів, справ із зазначенням прізвищ, власних імен членів експертної комісії, їх підписів, дати знищення, наприклад:</a:t>
            </a:r>
            <a:endParaRPr lang="ru-RU" sz="1600" dirty="0" smtClean="0">
              <a:latin typeface="Times New Roman" pitchFamily="18" charset="0"/>
              <a:cs typeface="Times New Roman" pitchFamily="18" charset="0"/>
            </a:endParaRPr>
          </a:p>
          <a:p>
            <a:r>
              <a:rPr lang="uk-UA" sz="1600" dirty="0" err="1" smtClean="0">
                <a:latin typeface="Times New Roman" pitchFamily="18" charset="0"/>
                <a:cs typeface="Times New Roman" pitchFamily="18" charset="0"/>
              </a:rPr>
              <a:t>“Справи</a:t>
            </a:r>
            <a:r>
              <a:rPr lang="uk-UA" sz="1600" dirty="0" smtClean="0">
                <a:latin typeface="Times New Roman" pitchFamily="18" charset="0"/>
                <a:cs typeface="Times New Roman" pitchFamily="18" charset="0"/>
              </a:rPr>
              <a:t> № 25 ДСК, № 30 </a:t>
            </a:r>
            <a:r>
              <a:rPr lang="uk-UA" sz="1600" dirty="0" err="1" smtClean="0">
                <a:latin typeface="Times New Roman" pitchFamily="18" charset="0"/>
                <a:cs typeface="Times New Roman" pitchFamily="18" charset="0"/>
              </a:rPr>
              <a:t>ДСК</a:t>
            </a:r>
            <a:r>
              <a:rPr lang="uk-UA" sz="1600" dirty="0" smtClean="0">
                <a:latin typeface="Times New Roman" pitchFamily="18" charset="0"/>
                <a:cs typeface="Times New Roman" pitchFamily="18" charset="0"/>
              </a:rPr>
              <a:t>, № 80 </a:t>
            </a:r>
            <a:r>
              <a:rPr lang="uk-UA" sz="1600" dirty="0" err="1" smtClean="0">
                <a:latin typeface="Times New Roman" pitchFamily="18" charset="0"/>
                <a:cs typeface="Times New Roman" pitchFamily="18" charset="0"/>
              </a:rPr>
              <a:t>ДСК</a:t>
            </a:r>
            <a:r>
              <a:rPr lang="uk-UA" sz="1600" dirty="0" smtClean="0">
                <a:latin typeface="Times New Roman" pitchFamily="18" charset="0"/>
                <a:cs typeface="Times New Roman" pitchFamily="18" charset="0"/>
              </a:rPr>
              <a:t> знищено шляхом подрібнення.</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Члени експертної комісії установи:</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(підпис)   Петро МАРЧЕНКО</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(підпис)   Олександр ПАВЛЕНКО</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(підпис)   Віктор ІВАНЕНКО</a:t>
            </a:r>
            <a:br>
              <a:rPr lang="uk-UA" sz="1600" dirty="0" smtClean="0">
                <a:latin typeface="Times New Roman" pitchFamily="18" charset="0"/>
                <a:cs typeface="Times New Roman" pitchFamily="18" charset="0"/>
              </a:rPr>
            </a:br>
            <a:r>
              <a:rPr lang="uk-UA" sz="1600" dirty="0" smtClean="0">
                <a:latin typeface="Times New Roman" pitchFamily="18" charset="0"/>
                <a:cs typeface="Times New Roman" pitchFamily="18" charset="0"/>
              </a:rPr>
              <a:t>10 лютого 2016 р.”.</a:t>
            </a:r>
            <a:endParaRPr lang="ru-RU" sz="1600" dirty="0" smtClean="0">
              <a:latin typeface="Times New Roman" pitchFamily="18" charset="0"/>
              <a:cs typeface="Times New Roman" pitchFamily="18" charset="0"/>
            </a:endParaRPr>
          </a:p>
          <a:p>
            <a:pPr algn="just"/>
            <a:r>
              <a:rPr lang="uk-UA" sz="1600" dirty="0" smtClean="0">
                <a:latin typeface="Times New Roman" pitchFamily="18" charset="0"/>
                <a:cs typeface="Times New Roman" pitchFamily="18" charset="0"/>
              </a:rPr>
              <a:t>Після знищення документів з грифом </a:t>
            </a:r>
            <a:r>
              <a:rPr lang="uk-UA" sz="1600" dirty="0" err="1" smtClean="0">
                <a:latin typeface="Times New Roman" pitchFamily="18" charset="0"/>
                <a:cs typeface="Times New Roman" pitchFamily="18" charset="0"/>
              </a:rPr>
              <a:t>“Для</a:t>
            </a:r>
            <a:r>
              <a:rPr lang="uk-UA" sz="1600" dirty="0" smtClean="0">
                <a:latin typeface="Times New Roman" pitchFamily="18" charset="0"/>
                <a:cs typeface="Times New Roman" pitchFamily="18" charset="0"/>
              </a:rPr>
              <a:t> службового </a:t>
            </a:r>
            <a:r>
              <a:rPr lang="uk-UA" sz="1600" dirty="0" err="1" smtClean="0">
                <a:latin typeface="Times New Roman" pitchFamily="18" charset="0"/>
                <a:cs typeface="Times New Roman" pitchFamily="18" charset="0"/>
              </a:rPr>
              <a:t>користування”</a:t>
            </a:r>
            <a:r>
              <a:rPr lang="uk-UA" sz="1600" dirty="0" smtClean="0">
                <a:latin typeface="Times New Roman" pitchFamily="18" charset="0"/>
                <a:cs typeface="Times New Roman" pitchFamily="18" charset="0"/>
              </a:rPr>
              <a:t> в облікових формах (картках, журналах, </a:t>
            </a:r>
            <a:r>
              <a:rPr lang="uk-UA" sz="1600" dirty="0" err="1" smtClean="0">
                <a:latin typeface="Times New Roman" pitchFamily="18" charset="0"/>
                <a:cs typeface="Times New Roman" pitchFamily="18" charset="0"/>
              </a:rPr>
              <a:t>номенклатурах</a:t>
            </a:r>
            <a:r>
              <a:rPr lang="uk-UA" sz="1600" dirty="0" smtClean="0">
                <a:latin typeface="Times New Roman" pitchFamily="18" charset="0"/>
                <a:cs typeface="Times New Roman" pitchFamily="18" charset="0"/>
              </a:rPr>
              <a:t> справ, описах справ тривалого (понад десять років) зберігання) робиться відмітка  </a:t>
            </a:r>
            <a:r>
              <a:rPr lang="uk-UA" sz="1600" dirty="0" err="1" smtClean="0">
                <a:latin typeface="Times New Roman" pitchFamily="18" charset="0"/>
                <a:cs typeface="Times New Roman" pitchFamily="18" charset="0"/>
              </a:rPr>
              <a:t>“Документи</a:t>
            </a:r>
            <a:r>
              <a:rPr lang="uk-UA" sz="1600" dirty="0" smtClean="0">
                <a:latin typeface="Times New Roman" pitchFamily="18" charset="0"/>
                <a:cs typeface="Times New Roman" pitchFamily="18" charset="0"/>
              </a:rPr>
              <a:t> знищено. Акт від ___ ________ 20__ р. № __”.</a:t>
            </a:r>
            <a:endParaRPr lang="ru-RU" sz="1600" dirty="0" smtClean="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357166"/>
            <a:ext cx="8715436" cy="6215106"/>
          </a:xfrm>
        </p:spPr>
        <p:txBody>
          <a:bodyPr>
            <a:normAutofit fontScale="90000"/>
          </a:bodyPr>
          <a:lstStyle/>
          <a:p>
            <a:r>
              <a:rPr lang="uk-UA" sz="1800" b="1" dirty="0" smtClean="0"/>
              <a:t/>
            </a:r>
            <a:br>
              <a:rPr lang="uk-UA" sz="1800" b="1" dirty="0" smtClean="0"/>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dirty="0" smtClean="0">
                <a:latin typeface="Times New Roman" pitchFamily="18" charset="0"/>
                <a:cs typeface="Times New Roman" pitchFamily="18" charset="0"/>
              </a:rPr>
              <a:t>1. Нормативно-правова база доступу до публічної інформації, якій відповідно до           законодавства присвоюється гриф «Для службового користування».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 1. </a:t>
            </a:r>
            <a:r>
              <a:rPr lang="uk-UA" sz="1800" dirty="0" smtClean="0">
                <a:solidFill>
                  <a:srgbClr val="0070C0"/>
                </a:solidFill>
                <a:latin typeface="Times New Roman" pitchFamily="18" charset="0"/>
                <a:cs typeface="Times New Roman" pitchFamily="18" charset="0"/>
              </a:rPr>
              <a:t>Закон </a:t>
            </a:r>
            <a:r>
              <a:rPr lang="uk-UA" sz="1800" dirty="0" smtClean="0">
                <a:solidFill>
                  <a:srgbClr val="0070C0"/>
                </a:solidFill>
                <a:latin typeface="Times New Roman" pitchFamily="18" charset="0"/>
                <a:cs typeface="Times New Roman" pitchFamily="18" charset="0"/>
              </a:rPr>
              <a:t>України «Про доступ до публічної інформації». </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uk-UA" sz="1800"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   2.  </a:t>
            </a:r>
            <a:r>
              <a:rPr lang="uk-UA" sz="1800" dirty="0" smtClean="0">
                <a:solidFill>
                  <a:srgbClr val="0070C0"/>
                </a:solidFill>
                <a:latin typeface="Times New Roman" pitchFamily="18" charset="0"/>
                <a:cs typeface="Times New Roman" pitchFamily="18" charset="0"/>
              </a:rPr>
              <a:t>Постанова Кабінету Міністрів України </a:t>
            </a:r>
            <a:r>
              <a:rPr lang="uk-UA" sz="1800" dirty="0" smtClean="0">
                <a:solidFill>
                  <a:srgbClr val="0070C0"/>
                </a:solidFill>
                <a:latin typeface="Times New Roman" pitchFamily="18" charset="0"/>
                <a:cs typeface="Times New Roman" pitchFamily="18" charset="0"/>
              </a:rPr>
              <a:t>від  </a:t>
            </a:r>
            <a:r>
              <a:rPr lang="uk-UA" sz="1800" dirty="0" smtClean="0">
                <a:solidFill>
                  <a:srgbClr val="0070C0"/>
                </a:solidFill>
                <a:latin typeface="Times New Roman" pitchFamily="18" charset="0"/>
                <a:cs typeface="Times New Roman" pitchFamily="18" charset="0"/>
              </a:rPr>
              <a:t>19 </a:t>
            </a:r>
            <a:r>
              <a:rPr lang="uk-UA" sz="1800" dirty="0" smtClean="0">
                <a:solidFill>
                  <a:srgbClr val="0070C0"/>
                </a:solidFill>
                <a:latin typeface="Times New Roman" pitchFamily="18" charset="0"/>
                <a:cs typeface="Times New Roman" pitchFamily="18" charset="0"/>
              </a:rPr>
              <a:t> жовтня </a:t>
            </a:r>
            <a:r>
              <a:rPr lang="uk-UA" sz="1800" dirty="0" smtClean="0">
                <a:solidFill>
                  <a:srgbClr val="0070C0"/>
                </a:solidFill>
                <a:latin typeface="Times New Roman" pitchFamily="18" charset="0"/>
                <a:cs typeface="Times New Roman" pitchFamily="18" charset="0"/>
              </a:rPr>
              <a:t>2016 р. № </a:t>
            </a:r>
            <a:r>
              <a:rPr lang="uk-UA" sz="1800" dirty="0" smtClean="0">
                <a:solidFill>
                  <a:srgbClr val="0070C0"/>
                </a:solidFill>
                <a:latin typeface="Times New Roman" pitchFamily="18" charset="0"/>
                <a:cs typeface="Times New Roman" pitchFamily="18" charset="0"/>
              </a:rPr>
              <a:t>736     </a:t>
            </a:r>
            <a:r>
              <a:rPr lang="uk-UA" sz="1800" dirty="0" smtClean="0">
                <a:solidFill>
                  <a:srgbClr val="0070C0"/>
                </a:solidFill>
                <a:latin typeface="Times New Roman" pitchFamily="18" charset="0"/>
                <a:cs typeface="Times New Roman" pitchFamily="18" charset="0"/>
              </a:rPr>
              <a:t>«Про затвердження Типової інструкції про порядок ведення обліку, зберігання, використання  і  знищення документів та інших матеріальних носіїв інформації, що містять службову інформацію».</a:t>
            </a:r>
            <a:br>
              <a:rPr lang="uk-UA" sz="1800" dirty="0" smtClean="0">
                <a:solidFill>
                  <a:srgbClr val="0070C0"/>
                </a:solidFill>
                <a:latin typeface="Times New Roman" pitchFamily="18" charset="0"/>
                <a:cs typeface="Times New Roman" pitchFamily="18" charset="0"/>
              </a:rPr>
            </a:br>
            <a:r>
              <a:rPr lang="uk-UA" sz="1800" dirty="0" smtClean="0">
                <a:solidFill>
                  <a:srgbClr val="0070C0"/>
                </a:solidFill>
                <a:latin typeface="Times New Roman" pitchFamily="18" charset="0"/>
                <a:cs typeface="Times New Roman" pitchFamily="18" charset="0"/>
              </a:rPr>
              <a:t/>
            </a:r>
            <a:br>
              <a:rPr lang="uk-UA" sz="1800" dirty="0" smtClean="0">
                <a:solidFill>
                  <a:srgbClr val="0070C0"/>
                </a:solidFill>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dirty="0" smtClean="0">
                <a:latin typeface="Times New Roman" pitchFamily="18" charset="0"/>
                <a:cs typeface="Times New Roman" pitchFamily="18" charset="0"/>
              </a:rPr>
              <a:t>3.  </a:t>
            </a:r>
            <a:r>
              <a:rPr lang="uk-UA" sz="1800" dirty="0" smtClean="0">
                <a:solidFill>
                  <a:schemeClr val="accent1"/>
                </a:solidFill>
                <a:latin typeface="Times New Roman" pitchFamily="18" charset="0"/>
                <a:cs typeface="Times New Roman" pitchFamily="18" charset="0"/>
              </a:rPr>
              <a:t>Правила   </a:t>
            </a:r>
            <a:r>
              <a:rPr lang="uk-UA" sz="1800" dirty="0" smtClean="0">
                <a:solidFill>
                  <a:schemeClr val="accent1"/>
                </a:solidFill>
                <a:latin typeface="Times New Roman" pitchFamily="18" charset="0"/>
                <a:cs typeface="Times New Roman" pitchFamily="18" charset="0"/>
              </a:rPr>
              <a:t>організації   </a:t>
            </a:r>
            <a:r>
              <a:rPr lang="uk-UA" sz="1800" dirty="0" smtClean="0">
                <a:solidFill>
                  <a:schemeClr val="accent1"/>
                </a:solidFill>
                <a:latin typeface="Times New Roman" pitchFamily="18" charset="0"/>
                <a:cs typeface="Times New Roman" pitchFamily="18" charset="0"/>
              </a:rPr>
              <a:t> діловодства   та   </a:t>
            </a:r>
            <a:r>
              <a:rPr lang="uk-UA" sz="1800" dirty="0" smtClean="0">
                <a:solidFill>
                  <a:schemeClr val="accent1"/>
                </a:solidFill>
                <a:latin typeface="Times New Roman" pitchFamily="18" charset="0"/>
                <a:cs typeface="Times New Roman" pitchFamily="18" charset="0"/>
              </a:rPr>
              <a:t>архівного </a:t>
            </a:r>
            <a:r>
              <a:rPr lang="uk-UA" sz="1800" dirty="0" smtClean="0">
                <a:solidFill>
                  <a:schemeClr val="accent1"/>
                </a:solidFill>
                <a:latin typeface="Times New Roman" pitchFamily="18" charset="0"/>
                <a:cs typeface="Times New Roman" pitchFamily="18" charset="0"/>
              </a:rPr>
              <a:t>  зберігання   документів   </a:t>
            </a:r>
            <a:r>
              <a:rPr lang="uk-UA" sz="1800" dirty="0" smtClean="0">
                <a:solidFill>
                  <a:schemeClr val="accent1"/>
                </a:solidFill>
                <a:latin typeface="Times New Roman" pitchFamily="18" charset="0"/>
                <a:cs typeface="Times New Roman" pitchFamily="18" charset="0"/>
              </a:rPr>
              <a:t>у  </a:t>
            </a:r>
            <a:r>
              <a:rPr lang="uk-UA" sz="1800" dirty="0" smtClean="0">
                <a:solidFill>
                  <a:schemeClr val="accent1"/>
                </a:solidFill>
                <a:latin typeface="Times New Roman" pitchFamily="18" charset="0"/>
                <a:cs typeface="Times New Roman" pitchFamily="18" charset="0"/>
              </a:rPr>
              <a:t>  державних   </a:t>
            </a:r>
            <a:r>
              <a:rPr lang="uk-UA" sz="1800" dirty="0" smtClean="0">
                <a:solidFill>
                  <a:schemeClr val="accent1"/>
                </a:solidFill>
                <a:latin typeface="Times New Roman" pitchFamily="18" charset="0"/>
                <a:cs typeface="Times New Roman" pitchFamily="18" charset="0"/>
              </a:rPr>
              <a:t>органах, </a:t>
            </a:r>
            <a:r>
              <a:rPr lang="uk-UA" sz="1800" dirty="0" smtClean="0">
                <a:solidFill>
                  <a:schemeClr val="accent1"/>
                </a:solidFill>
                <a:latin typeface="Times New Roman" pitchFamily="18" charset="0"/>
                <a:cs typeface="Times New Roman" pitchFamily="18" charset="0"/>
              </a:rPr>
              <a:t>  </a:t>
            </a:r>
            <a:r>
              <a:rPr lang="uk-UA" sz="1800" dirty="0" err="1" smtClean="0">
                <a:solidFill>
                  <a:schemeClr val="accent1"/>
                </a:solidFill>
                <a:latin typeface="Times New Roman" pitchFamily="18" charset="0"/>
                <a:cs typeface="Times New Roman" pitchFamily="18" charset="0"/>
              </a:rPr>
              <a:t>органах</a:t>
            </a:r>
            <a:r>
              <a:rPr lang="uk-UA" sz="1800" dirty="0" smtClean="0">
                <a:solidFill>
                  <a:schemeClr val="accent1"/>
                </a:solidFill>
                <a:latin typeface="Times New Roman" pitchFamily="18" charset="0"/>
                <a:cs typeface="Times New Roman" pitchFamily="18" charset="0"/>
              </a:rPr>
              <a:t>   місцевого  </a:t>
            </a:r>
            <a:r>
              <a:rPr lang="uk-UA" sz="1800" dirty="0" smtClean="0">
                <a:solidFill>
                  <a:schemeClr val="accent1"/>
                </a:solidFill>
                <a:latin typeface="Times New Roman" pitchFamily="18" charset="0"/>
                <a:cs typeface="Times New Roman" pitchFamily="18" charset="0"/>
              </a:rPr>
              <a:t>самоврядування</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на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підприємствах,  в  установах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і  </a:t>
            </a:r>
            <a:r>
              <a:rPr lang="uk-UA" sz="1800" dirty="0" smtClean="0">
                <a:solidFill>
                  <a:schemeClr val="accent1"/>
                </a:solidFill>
                <a:latin typeface="Times New Roman" pitchFamily="18" charset="0"/>
                <a:cs typeface="Times New Roman" pitchFamily="18" charset="0"/>
              </a:rPr>
              <a:t> організаціях</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затверджені     наказом     </a:t>
            </a:r>
            <a:r>
              <a:rPr lang="uk-UA" sz="1800" dirty="0" smtClean="0">
                <a:solidFill>
                  <a:schemeClr val="accent1"/>
                </a:solidFill>
                <a:latin typeface="Times New Roman" pitchFamily="18" charset="0"/>
                <a:cs typeface="Times New Roman" pitchFamily="18" charset="0"/>
              </a:rPr>
              <a:t>Міністерства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юстиції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України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від   18.06.2015  </a:t>
            </a:r>
            <a:r>
              <a:rPr lang="uk-UA" sz="1800" dirty="0" smtClean="0">
                <a:solidFill>
                  <a:schemeClr val="accent1"/>
                </a:solidFill>
                <a:latin typeface="Times New Roman" pitchFamily="18" charset="0"/>
                <a:cs typeface="Times New Roman" pitchFamily="18" charset="0"/>
              </a:rPr>
              <a:t>  </a:t>
            </a:r>
            <a:r>
              <a:rPr lang="uk-UA" sz="1800" dirty="0" smtClean="0">
                <a:solidFill>
                  <a:schemeClr val="accent1"/>
                </a:solidFill>
                <a:latin typeface="Times New Roman" pitchFamily="18" charset="0"/>
                <a:cs typeface="Times New Roman" pitchFamily="18" charset="0"/>
              </a:rPr>
              <a:t>№1000/5,   </a:t>
            </a:r>
            <a:r>
              <a:rPr lang="uk-UA" sz="1800" dirty="0" smtClean="0">
                <a:solidFill>
                  <a:schemeClr val="accent1"/>
                </a:solidFill>
                <a:latin typeface="Times New Roman" pitchFamily="18" charset="0"/>
                <a:cs typeface="Times New Roman" pitchFamily="18" charset="0"/>
              </a:rPr>
              <a:t>  який    </a:t>
            </a:r>
            <a:r>
              <a:rPr lang="uk-UA" sz="1800" dirty="0" smtClean="0">
                <a:solidFill>
                  <a:schemeClr val="accent1"/>
                </a:solidFill>
                <a:latin typeface="Times New Roman" pitchFamily="18" charset="0"/>
                <a:cs typeface="Times New Roman" pitchFamily="18" charset="0"/>
              </a:rPr>
              <a:t>зареєстровано    в Міністерстві  юстиції України 22 червня 2015 р. за №736/2718 .</a:t>
            </a:r>
            <a:r>
              <a:rPr lang="uk-UA" sz="1800" b="1" dirty="0" smtClean="0">
                <a:solidFill>
                  <a:schemeClr val="accent1"/>
                </a:solidFill>
                <a:latin typeface="Times New Roman" pitchFamily="18" charset="0"/>
                <a:cs typeface="Times New Roman" pitchFamily="18" charset="0"/>
              </a:rPr>
              <a:t/>
            </a:r>
            <a:br>
              <a:rPr lang="uk-UA" sz="1800" b="1" dirty="0" smtClean="0">
                <a:solidFill>
                  <a:schemeClr val="accent1"/>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b="1" dirty="0" smtClean="0">
                <a:solidFill>
                  <a:srgbClr val="0070C0"/>
                </a:solidFill>
                <a:latin typeface="Times New Roman" pitchFamily="18" charset="0"/>
                <a:cs typeface="Times New Roman" pitchFamily="18" charset="0"/>
              </a:rPr>
              <a:t>       </a:t>
            </a:r>
            <a:r>
              <a:rPr lang="uk-UA" sz="1800" b="1" dirty="0" smtClean="0">
                <a:solidFill>
                  <a:schemeClr val="accent1"/>
                </a:solidFill>
                <a:latin typeface="Times New Roman" pitchFamily="18" charset="0"/>
                <a:cs typeface="Times New Roman" pitchFamily="18" charset="0"/>
              </a:rPr>
              <a:t>1. Публічна  інформація – це відображена  та  задокументована  будь-якими   засобами  та  на  будь-яких   носіях   інформація,   що  була  отримана  або  створена  в   процесі  виконання  суб’єктами        владних        повноважень      своїх       обов’язків,       передбачених        чинним    законодавством,   або  яка знаходиться   у  володінні  суб’єктів   владних   повноважень,  інших   розпорядників   публічної інформації,  визначених Законом України «Про доступ до публічної інформації» .</a:t>
            </a:r>
            <a:br>
              <a:rPr lang="uk-UA" sz="1800" b="1" dirty="0" smtClean="0">
                <a:solidFill>
                  <a:schemeClr val="accent1"/>
                </a:solidFill>
                <a:latin typeface="Times New Roman" pitchFamily="18" charset="0"/>
                <a:cs typeface="Times New Roman" pitchFamily="18" charset="0"/>
              </a:rPr>
            </a:br>
            <a:r>
              <a:rPr lang="ru-RU" sz="1800" b="1" dirty="0" smtClean="0">
                <a:solidFill>
                  <a:schemeClr val="accent1"/>
                </a:solidFill>
                <a:latin typeface="Times New Roman" pitchFamily="18" charset="0"/>
                <a:cs typeface="Times New Roman" pitchFamily="18" charset="0"/>
              </a:rPr>
              <a:t/>
            </a:r>
            <a:br>
              <a:rPr lang="ru-RU" sz="1800" b="1" dirty="0" smtClean="0">
                <a:solidFill>
                  <a:schemeClr val="accent1"/>
                </a:solidFill>
                <a:latin typeface="Times New Roman" pitchFamily="18" charset="0"/>
                <a:cs typeface="Times New Roman" pitchFamily="18" charset="0"/>
              </a:rPr>
            </a:br>
            <a:r>
              <a:rPr lang="ru-RU" sz="1800" b="1" dirty="0" smtClean="0">
                <a:solidFill>
                  <a:schemeClr val="accent1"/>
                </a:solidFill>
                <a:latin typeface="Times New Roman" pitchFamily="18" charset="0"/>
                <a:cs typeface="Times New Roman" pitchFamily="18" charset="0"/>
              </a:rPr>
              <a:t>        </a:t>
            </a:r>
            <a:r>
              <a:rPr lang="uk-UA" sz="1800" b="1" dirty="0" smtClean="0">
                <a:solidFill>
                  <a:schemeClr val="accent1"/>
                </a:solidFill>
                <a:latin typeface="Times New Roman" pitchFamily="18" charset="0"/>
                <a:cs typeface="Times New Roman" pitchFamily="18" charset="0"/>
              </a:rPr>
              <a:t>2. Публічна інформація є відкритою, крім випадків, встановлених законом. </a:t>
            </a:r>
            <a:r>
              <a:rPr lang="uk-UA" sz="1800" b="1" dirty="0" smtClean="0">
                <a:solidFill>
                  <a:srgbClr val="002060"/>
                </a:solidFill>
                <a:latin typeface="Times New Roman" pitchFamily="18" charset="0"/>
                <a:cs typeface="Times New Roman" pitchFamily="18" charset="0"/>
              </a:rPr>
              <a:t/>
            </a:r>
            <a:br>
              <a:rPr lang="uk-UA" sz="1800" b="1" dirty="0" smtClean="0">
                <a:solidFill>
                  <a:srgbClr val="002060"/>
                </a:solidFill>
                <a:latin typeface="Times New Roman" pitchFamily="18" charset="0"/>
                <a:cs typeface="Times New Roman" pitchFamily="18" charset="0"/>
              </a:rPr>
            </a:br>
            <a:r>
              <a:rPr lang="uk-UA" sz="1800" b="1" dirty="0" smtClean="0">
                <a:solidFill>
                  <a:srgbClr val="002060"/>
                </a:solidFill>
                <a:latin typeface="Times New Roman" pitchFamily="18" charset="0"/>
                <a:cs typeface="Times New Roman" pitchFamily="18" charset="0"/>
              </a:rPr>
              <a:t>(ст. 1 Закону України «Про доступ до публічної інформації</a:t>
            </a:r>
            <a:r>
              <a:rPr lang="uk-UA" sz="1800" b="1" dirty="0" smtClean="0">
                <a:solidFill>
                  <a:srgbClr val="002060"/>
                </a:solidFill>
                <a:latin typeface="Times New Roman" pitchFamily="18" charset="0"/>
                <a:cs typeface="Times New Roman" pitchFamily="18" charset="0"/>
              </a:rPr>
              <a:t>»).</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uk-UA" sz="1800"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endParaRPr lang="ru-RU" sz="1800" dirty="0">
              <a:solidFill>
                <a:srgbClr val="0070C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714356"/>
            <a:ext cx="8643998" cy="6572272"/>
          </a:xfrm>
        </p:spPr>
        <p:txBody>
          <a:bodyPr>
            <a:normAutofit fontScale="90000"/>
          </a:bodyPr>
          <a:lstStyle/>
          <a:p>
            <a:pPr indent="360000"/>
            <a:r>
              <a:rPr lang="uk-UA" sz="2000" dirty="0" smtClean="0">
                <a:solidFill>
                  <a:schemeClr val="tx1"/>
                </a:solidFill>
                <a:latin typeface="Times New Roman" pitchFamily="18" charset="0"/>
                <a:cs typeface="Times New Roman" pitchFamily="18" charset="0"/>
              </a:rPr>
              <a:t>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r>
            <a:br>
              <a:rPr lang="uk-UA" sz="2000" dirty="0" smtClean="0">
                <a:solidFill>
                  <a:schemeClr val="tx1"/>
                </a:solidFill>
                <a:latin typeface="Times New Roman" pitchFamily="18" charset="0"/>
                <a:cs typeface="Times New Roman" pitchFamily="18" charset="0"/>
              </a:rPr>
            </a:br>
            <a:r>
              <a:rPr lang="uk-UA" sz="2000" dirty="0" smtClean="0">
                <a:solidFill>
                  <a:schemeClr val="tx1"/>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Інформацією з обмеженим доступом є:</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конфіденційна інформація;</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таємна інформація;</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t>
            </a:r>
            <a:r>
              <a:rPr lang="uk-UA" sz="2000" b="1" u="sng" dirty="0" smtClean="0">
                <a:solidFill>
                  <a:srgbClr val="0070C0"/>
                </a:solidFill>
                <a:latin typeface="Times New Roman" pitchFamily="18" charset="0"/>
                <a:cs typeface="Times New Roman" pitchFamily="18" charset="0"/>
              </a:rPr>
              <a:t>службова інформація </a:t>
            </a:r>
            <a:r>
              <a:rPr lang="uk-UA" sz="2000" dirty="0" smtClean="0">
                <a:solidFill>
                  <a:srgbClr val="002060"/>
                </a:solidFill>
                <a:latin typeface="Times New Roman" pitchFamily="18" charset="0"/>
                <a:cs typeface="Times New Roman" pitchFamily="18" charset="0"/>
              </a:rPr>
              <a:t/>
            </a:r>
            <a:br>
              <a:rPr lang="uk-UA" sz="2000" dirty="0" smtClean="0">
                <a:solidFill>
                  <a:srgbClr val="002060"/>
                </a:solidFill>
                <a:latin typeface="Times New Roman" pitchFamily="18" charset="0"/>
                <a:cs typeface="Times New Roman" pitchFamily="18" charset="0"/>
              </a:rPr>
            </a:br>
            <a:r>
              <a:rPr lang="uk-UA" sz="2000" b="1" dirty="0" smtClean="0">
                <a:solidFill>
                  <a:srgbClr val="002060"/>
                </a:solidFill>
                <a:latin typeface="Times New Roman" pitchFamily="18" charset="0"/>
                <a:cs typeface="Times New Roman" pitchFamily="18" charset="0"/>
              </a:rPr>
              <a:t>(</a:t>
            </a:r>
            <a:r>
              <a:rPr lang="uk-UA" sz="1800" b="1" dirty="0" smtClean="0">
                <a:solidFill>
                  <a:srgbClr val="002060"/>
                </a:solidFill>
                <a:latin typeface="Times New Roman" pitchFamily="18" charset="0"/>
                <a:cs typeface="Times New Roman" pitchFamily="18" charset="0"/>
              </a:rPr>
              <a:t>частина перша ст. 6 Закону України «Про доступ до публічної інформації»).</a:t>
            </a:r>
            <a:r>
              <a:rPr lang="ru-RU" sz="1800" dirty="0" smtClean="0">
                <a:solidFill>
                  <a:srgbClr val="002060"/>
                </a:solidFill>
                <a:latin typeface="Times New Roman" pitchFamily="18" charset="0"/>
                <a:cs typeface="Times New Roman" pitchFamily="18" charset="0"/>
              </a:rPr>
              <a:t/>
            </a:r>
            <a:br>
              <a:rPr lang="ru-RU" sz="1800" dirty="0" smtClean="0">
                <a:solidFill>
                  <a:srgbClr val="002060"/>
                </a:solidFill>
                <a:latin typeface="Times New Roman" pitchFamily="18" charset="0"/>
                <a:cs typeface="Times New Roman" pitchFamily="18" charset="0"/>
              </a:rPr>
            </a:br>
            <a:r>
              <a:rPr lang="uk-UA" sz="1800" dirty="0" smtClean="0">
                <a:solidFill>
                  <a:srgbClr val="002060"/>
                </a:solidFill>
                <a:latin typeface="Times New Roman" pitchFamily="18" charset="0"/>
                <a:cs typeface="Times New Roman" pitchFamily="18" charset="0"/>
              </a:rPr>
              <a:t> </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uk-UA" sz="2000" dirty="0" smtClean="0">
                <a:solidFill>
                  <a:srgbClr val="002060"/>
                </a:solidFill>
                <a:latin typeface="Times New Roman" pitchFamily="18" charset="0"/>
                <a:cs typeface="Times New Roman" pitchFamily="18" charset="0"/>
              </a:rPr>
              <a:t>     </a:t>
            </a:r>
            <a:r>
              <a:rPr lang="uk-UA" sz="2000" b="1" u="sng" dirty="0" smtClean="0">
                <a:solidFill>
                  <a:srgbClr val="0070C0"/>
                </a:solidFill>
                <a:latin typeface="Times New Roman" pitchFamily="18" charset="0"/>
                <a:cs typeface="Times New Roman" pitchFamily="18" charset="0"/>
              </a:rPr>
              <a:t>До службової може належати така інформація:</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uk-UA" sz="2000" dirty="0" smtClean="0">
                <a:solidFill>
                  <a:srgbClr val="0070C0"/>
                </a:solidFill>
                <a:latin typeface="Times New Roman" pitchFamily="18" charset="0"/>
                <a:cs typeface="Times New Roman" pitchFamily="18" charset="0"/>
              </a:rPr>
              <a:t> </a:t>
            </a:r>
            <a:r>
              <a:rPr lang="ru-RU" sz="2000" dirty="0" smtClean="0">
                <a:solidFill>
                  <a:srgbClr val="0070C0"/>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1) що міститься в документах суб’єктів владних  повноважень,  які становлять внутрівідомчу службову кореспонденцію, доповідні записки, рекомендації, якщо вони пов’язані з розробкою напряму діяльності установи або здійсненням контрольних, наглядових функцій органами державної влади, процесом прийняття рішень і передують публічному обговоренню та/або прийняттю рішень;</a:t>
            </a:r>
            <a:br>
              <a:rPr lang="uk-UA"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2) зібрана в процесі оперативно-розшукової, </a:t>
            </a:r>
            <a:r>
              <a:rPr lang="uk-UA" sz="2000" dirty="0" err="1" smtClean="0">
                <a:solidFill>
                  <a:srgbClr val="0070C0"/>
                </a:solidFill>
                <a:latin typeface="Times New Roman" pitchFamily="18" charset="0"/>
                <a:cs typeface="Times New Roman" pitchFamily="18" charset="0"/>
              </a:rPr>
              <a:t>контррозвідувальної</a:t>
            </a:r>
            <a:r>
              <a:rPr lang="uk-UA" sz="2000" dirty="0" smtClean="0">
                <a:solidFill>
                  <a:srgbClr val="0070C0"/>
                </a:solidFill>
                <a:latin typeface="Times New Roman" pitchFamily="18" charset="0"/>
                <a:cs typeface="Times New Roman" pitchFamily="18" charset="0"/>
              </a:rPr>
              <a:t>  діяльності, у сфері оборони країни, яку не віднесено до державної таємниці.</a:t>
            </a:r>
            <a:br>
              <a:rPr lang="uk-UA" sz="2000" dirty="0" smtClean="0">
                <a:solidFill>
                  <a:srgbClr val="0070C0"/>
                </a:solidFill>
                <a:latin typeface="Times New Roman" pitchFamily="18" charset="0"/>
                <a:cs typeface="Times New Roman" pitchFamily="18" charset="0"/>
              </a:rPr>
            </a:br>
            <a:r>
              <a:rPr lang="uk-UA" sz="2000" dirty="0" smtClean="0">
                <a:solidFill>
                  <a:srgbClr val="0070C0"/>
                </a:solidFill>
                <a:latin typeface="Times New Roman" pitchFamily="18" charset="0"/>
                <a:cs typeface="Times New Roman" pitchFamily="18" charset="0"/>
              </a:rPr>
              <a:t/>
            </a:r>
            <a:br>
              <a:rPr lang="uk-UA" sz="2000" dirty="0" smtClean="0">
                <a:solidFill>
                  <a:srgbClr val="0070C0"/>
                </a:solidFill>
                <a:latin typeface="Times New Roman" pitchFamily="18" charset="0"/>
                <a:cs typeface="Times New Roman" pitchFamily="18" charset="0"/>
              </a:rPr>
            </a:br>
            <a:r>
              <a:rPr lang="uk-UA" sz="2000" dirty="0" smtClean="0">
                <a:solidFill>
                  <a:srgbClr val="0070C0"/>
                </a:solidFill>
                <a:latin typeface="Times New Roman" pitchFamily="18" charset="0"/>
                <a:cs typeface="Times New Roman" pitchFamily="18" charset="0"/>
              </a:rPr>
              <a:t>   Документам,    що    містять    інформацію ,  яка   становить</a:t>
            </a:r>
            <a:r>
              <a:rPr lang="uk-UA" sz="2000" dirty="0" smtClean="0">
                <a:solidFill>
                  <a:srgbClr val="002060"/>
                </a:solidFill>
                <a:latin typeface="Times New Roman" pitchFamily="18" charset="0"/>
                <a:cs typeface="Times New Roman" pitchFamily="18" charset="0"/>
              </a:rPr>
              <a:t>,  </a:t>
            </a:r>
            <a:r>
              <a:rPr lang="uk-UA" sz="2000" dirty="0" smtClean="0">
                <a:solidFill>
                  <a:srgbClr val="0070C0"/>
                </a:solidFill>
                <a:latin typeface="Times New Roman" pitchFamily="18" charset="0"/>
                <a:cs typeface="Times New Roman" pitchFamily="18" charset="0"/>
              </a:rPr>
              <a:t>службову   інформацію, присвоюється гриф </a:t>
            </a:r>
            <a:r>
              <a:rPr lang="uk-UA" sz="2000" dirty="0" err="1" smtClean="0">
                <a:solidFill>
                  <a:srgbClr val="0070C0"/>
                </a:solidFill>
                <a:latin typeface="Times New Roman" pitchFamily="18" charset="0"/>
                <a:cs typeface="Times New Roman" pitchFamily="18" charset="0"/>
              </a:rPr>
              <a:t>“Для</a:t>
            </a:r>
            <a:r>
              <a:rPr lang="uk-UA" sz="2000" dirty="0" smtClean="0">
                <a:solidFill>
                  <a:srgbClr val="0070C0"/>
                </a:solidFill>
                <a:latin typeface="Times New Roman" pitchFamily="18" charset="0"/>
                <a:cs typeface="Times New Roman" pitchFamily="18" charset="0"/>
              </a:rPr>
              <a:t> службового </a:t>
            </a:r>
            <a:r>
              <a:rPr lang="uk-UA" sz="2000" dirty="0" err="1" smtClean="0">
                <a:solidFill>
                  <a:srgbClr val="0070C0"/>
                </a:solidFill>
                <a:latin typeface="Times New Roman" pitchFamily="18" charset="0"/>
                <a:cs typeface="Times New Roman" pitchFamily="18" charset="0"/>
              </a:rPr>
              <a:t>користування”</a:t>
            </a:r>
            <a:r>
              <a:rPr lang="uk-UA" sz="2000" dirty="0" smtClean="0">
                <a:solidFill>
                  <a:srgbClr val="0070C0"/>
                </a:solidFill>
                <a:latin typeface="Times New Roman" pitchFamily="18" charset="0"/>
                <a:cs typeface="Times New Roman" pitchFamily="18" charset="0"/>
              </a:rPr>
              <a:t>.</a:t>
            </a:r>
            <a:r>
              <a:rPr lang="ru-RU" sz="2000" dirty="0" smtClean="0">
                <a:solidFill>
                  <a:srgbClr val="002060"/>
                </a:solidFill>
                <a:latin typeface="Times New Roman" pitchFamily="18" charset="0"/>
                <a:cs typeface="Times New Roman" pitchFamily="18" charset="0"/>
              </a:rPr>
              <a:t/>
            </a:r>
            <a:br>
              <a:rPr lang="ru-RU" sz="2000" dirty="0" smtClean="0">
                <a:solidFill>
                  <a:srgbClr val="002060"/>
                </a:solidFill>
                <a:latin typeface="Times New Roman" pitchFamily="18" charset="0"/>
                <a:cs typeface="Times New Roman" pitchFamily="18" charset="0"/>
              </a:rPr>
            </a:br>
            <a:r>
              <a:rPr lang="uk-UA" sz="2000" b="1" dirty="0" smtClean="0">
                <a:solidFill>
                  <a:srgbClr val="002060"/>
                </a:solidFill>
                <a:latin typeface="Times New Roman" pitchFamily="18" charset="0"/>
                <a:cs typeface="Times New Roman" pitchFamily="18" charset="0"/>
              </a:rPr>
              <a:t> </a:t>
            </a:r>
            <a:r>
              <a:rPr lang="uk-UA" sz="1800" b="1" dirty="0" smtClean="0">
                <a:solidFill>
                  <a:srgbClr val="002060"/>
                </a:solidFill>
                <a:latin typeface="Times New Roman" pitchFamily="18" charset="0"/>
                <a:cs typeface="Times New Roman" pitchFamily="18" charset="0"/>
              </a:rPr>
              <a:t>(ст. 9 Закону України </a:t>
            </a:r>
            <a:r>
              <a:rPr lang="uk-UA" sz="1800" b="1" dirty="0" err="1" smtClean="0">
                <a:solidFill>
                  <a:srgbClr val="002060"/>
                </a:solidFill>
                <a:latin typeface="Times New Roman" pitchFamily="18" charset="0"/>
                <a:cs typeface="Times New Roman" pitchFamily="18" charset="0"/>
              </a:rPr>
              <a:t>“Про</a:t>
            </a:r>
            <a:r>
              <a:rPr lang="uk-UA" sz="1800" b="1" dirty="0" smtClean="0">
                <a:solidFill>
                  <a:srgbClr val="002060"/>
                </a:solidFill>
                <a:latin typeface="Times New Roman" pitchFamily="18" charset="0"/>
                <a:cs typeface="Times New Roman" pitchFamily="18" charset="0"/>
              </a:rPr>
              <a:t> доступ до публічної інформації ”).</a:t>
            </a:r>
            <a:br>
              <a:rPr lang="uk-UA" sz="1800" b="1" dirty="0" smtClean="0">
                <a:solidFill>
                  <a:srgbClr val="002060"/>
                </a:solidFill>
                <a:latin typeface="Times New Roman" pitchFamily="18" charset="0"/>
                <a:cs typeface="Times New Roman" pitchFamily="18" charset="0"/>
              </a:rPr>
            </a:br>
            <a:r>
              <a:rPr lang="uk-UA" sz="2000" b="1" dirty="0" smtClean="0">
                <a:solidFill>
                  <a:srgbClr val="002060"/>
                </a:solidFill>
                <a:latin typeface="Times New Roman" pitchFamily="18" charset="0"/>
                <a:cs typeface="Times New Roman" pitchFamily="18" charset="0"/>
              </a:rPr>
              <a:t/>
            </a:r>
            <a:br>
              <a:rPr lang="uk-UA" sz="2000" b="1" dirty="0" smtClean="0">
                <a:solidFill>
                  <a:srgbClr val="002060"/>
                </a:solidFill>
                <a:latin typeface="Times New Roman" pitchFamily="18" charset="0"/>
                <a:cs typeface="Times New Roman" pitchFamily="18" charset="0"/>
              </a:rPr>
            </a:br>
            <a:r>
              <a:rPr lang="uk-UA" sz="1800" b="1" dirty="0" smtClean="0">
                <a:solidFill>
                  <a:srgbClr val="C00000"/>
                </a:solidFill>
                <a:latin typeface="Times New Roman" pitchFamily="18" charset="0"/>
                <a:cs typeface="Times New Roman" pitchFamily="18" charset="0"/>
              </a:rPr>
              <a:t>ВАЖЛИВО! </a:t>
            </a:r>
            <a:br>
              <a:rPr lang="uk-UA" sz="1800" b="1" dirty="0" smtClean="0">
                <a:solidFill>
                  <a:srgbClr val="C00000"/>
                </a:solidFill>
                <a:latin typeface="Times New Roman" pitchFamily="18" charset="0"/>
                <a:cs typeface="Times New Roman" pitchFamily="18" charset="0"/>
              </a:rPr>
            </a:br>
            <a:r>
              <a:rPr lang="uk-UA" sz="1800" b="1" i="1" u="sng" dirty="0" smtClean="0">
                <a:solidFill>
                  <a:srgbClr val="C00000"/>
                </a:solidFill>
                <a:latin typeface="Times New Roman" pitchFamily="18" charset="0"/>
                <a:cs typeface="Times New Roman" pitchFamily="18" charset="0"/>
              </a:rPr>
              <a:t>Гриф </a:t>
            </a:r>
            <a:r>
              <a:rPr lang="uk-UA" sz="1800" b="1" i="1" u="sng" dirty="0" err="1" smtClean="0">
                <a:solidFill>
                  <a:srgbClr val="C00000"/>
                </a:solidFill>
                <a:latin typeface="Times New Roman" pitchFamily="18" charset="0"/>
                <a:cs typeface="Times New Roman" pitchFamily="18" charset="0"/>
              </a:rPr>
              <a:t>“Для</a:t>
            </a:r>
            <a:r>
              <a:rPr lang="uk-UA" sz="1800" b="1" i="1" u="sng" dirty="0" smtClean="0">
                <a:solidFill>
                  <a:srgbClr val="C00000"/>
                </a:solidFill>
                <a:latin typeface="Times New Roman" pitchFamily="18" charset="0"/>
                <a:cs typeface="Times New Roman" pitchFamily="18" charset="0"/>
              </a:rPr>
              <a:t> службового </a:t>
            </a:r>
            <a:r>
              <a:rPr lang="uk-UA" sz="1800" b="1" i="1" u="sng" dirty="0" err="1" smtClean="0">
                <a:solidFill>
                  <a:srgbClr val="C00000"/>
                </a:solidFill>
                <a:latin typeface="Times New Roman" pitchFamily="18" charset="0"/>
                <a:cs typeface="Times New Roman" pitchFamily="18" charset="0"/>
              </a:rPr>
              <a:t>користування”</a:t>
            </a:r>
            <a:r>
              <a:rPr lang="uk-UA" sz="1800" b="1" i="1" u="sng" dirty="0" smtClean="0">
                <a:solidFill>
                  <a:srgbClr val="C00000"/>
                </a:solidFill>
                <a:latin typeface="Times New Roman" pitchFamily="18" charset="0"/>
                <a:cs typeface="Times New Roman" pitchFamily="18" charset="0"/>
              </a:rPr>
              <a:t>  не є грифом секретності!</a:t>
            </a:r>
            <a:r>
              <a:rPr lang="ru-RU" dirty="0" smtClean="0">
                <a:solidFill>
                  <a:srgbClr val="002060"/>
                </a:solidFill>
              </a:rPr>
              <a:t/>
            </a:r>
            <a:br>
              <a:rPr lang="ru-RU" dirty="0" smtClean="0">
                <a:solidFill>
                  <a:srgbClr val="002060"/>
                </a:solidFill>
              </a:rPr>
            </a:br>
            <a:endParaRPr lang="ru-RU"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642918"/>
            <a:ext cx="8401080" cy="5857916"/>
          </a:xfrm>
        </p:spPr>
        <p:txBody>
          <a:bodyPr>
            <a:normAutofit fontScale="90000"/>
          </a:bodyPr>
          <a:lstStyle/>
          <a:p>
            <a:pPr>
              <a:tabLst>
                <a:tab pos="360000" algn="l"/>
              </a:tabLst>
            </a:pPr>
            <a:r>
              <a:rPr lang="uk-UA" sz="2400" b="1" dirty="0" smtClean="0">
                <a:latin typeface="Times New Roman" pitchFamily="18" charset="0"/>
                <a:cs typeface="Times New Roman" pitchFamily="18" charset="0"/>
              </a:rPr>
              <a:t>	</a:t>
            </a:r>
            <a:r>
              <a:rPr lang="uk-UA" sz="2200" b="1" u="sng" dirty="0" smtClean="0">
                <a:solidFill>
                  <a:srgbClr val="0070C0"/>
                </a:solidFill>
                <a:latin typeface="Times New Roman" pitchFamily="18" charset="0"/>
                <a:cs typeface="Times New Roman" pitchFamily="18" charset="0"/>
              </a:rPr>
              <a:t>Обмеження доступу до інформації здійснюється відповідно до закону при дотриманні сукупності таких вимог:</a:t>
            </a:r>
            <a:br>
              <a:rPr lang="uk-UA" sz="2200" b="1" u="sng" dirty="0" smtClean="0">
                <a:solidFill>
                  <a:srgbClr val="0070C0"/>
                </a:solidFill>
                <a:latin typeface="Times New Roman" pitchFamily="18" charset="0"/>
                <a:cs typeface="Times New Roman" pitchFamily="18" charset="0"/>
              </a:rPr>
            </a:br>
            <a:r>
              <a:rPr lang="uk-UA" sz="2200" b="1" dirty="0" smtClean="0">
                <a:solidFill>
                  <a:srgbClr val="0070C0"/>
                </a:solidFill>
                <a:latin typeface="Times New Roman" pitchFamily="18" charset="0"/>
                <a:cs typeface="Times New Roman" pitchFamily="18" charset="0"/>
              </a:rPr>
              <a:t/>
            </a:r>
            <a:br>
              <a:rPr lang="uk-UA" sz="2200" b="1"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r>
            <a:br>
              <a:rPr lang="ru-RU" sz="2200"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t>
            </a:r>
            <a:r>
              <a:rPr lang="uk-UA" sz="2200" dirty="0" smtClean="0">
                <a:solidFill>
                  <a:srgbClr val="0070C0"/>
                </a:solidFill>
                <a:latin typeface="Times New Roman" pitchFamily="18" charset="0"/>
                <a:cs typeface="Times New Roman" pitchFamily="18" charset="0"/>
              </a:rPr>
              <a:t>1) виключно в інтересах національної безпеки, територіальної цілісності або громадського порядку з метою запобігання заворушенням чи кримінальним правопорушенням, для охорони здоров’я населення, для захисту репутації або прав інших людей, для запобігання розголошенню інформації, одержаної конфіденційно, або для підтримання авторитету і неупередженості правосуддя;</a:t>
            </a:r>
            <a:br>
              <a:rPr lang="uk-UA" sz="2200"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r>
            <a:br>
              <a:rPr lang="ru-RU" sz="2200"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t>
            </a:r>
            <a:r>
              <a:rPr lang="uk-UA" sz="2200" dirty="0" smtClean="0">
                <a:solidFill>
                  <a:srgbClr val="0070C0"/>
                </a:solidFill>
                <a:latin typeface="Times New Roman" pitchFamily="18" charset="0"/>
                <a:cs typeface="Times New Roman" pitchFamily="18" charset="0"/>
              </a:rPr>
              <a:t>2) розголошення інформації може завдати істотної шкоди цим інтересам;</a:t>
            </a:r>
            <a:br>
              <a:rPr lang="uk-UA" sz="2200"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r>
            <a:br>
              <a:rPr lang="ru-RU" sz="2200" dirty="0" smtClean="0">
                <a:solidFill>
                  <a:srgbClr val="0070C0"/>
                </a:solidFill>
                <a:latin typeface="Times New Roman" pitchFamily="18" charset="0"/>
                <a:cs typeface="Times New Roman" pitchFamily="18" charset="0"/>
              </a:rPr>
            </a:br>
            <a:r>
              <a:rPr lang="ru-RU" sz="2200" dirty="0" smtClean="0">
                <a:solidFill>
                  <a:srgbClr val="0070C0"/>
                </a:solidFill>
                <a:latin typeface="Times New Roman" pitchFamily="18" charset="0"/>
                <a:cs typeface="Times New Roman" pitchFamily="18" charset="0"/>
              </a:rPr>
              <a:t>	</a:t>
            </a:r>
            <a:r>
              <a:rPr lang="uk-UA" sz="2200" dirty="0" smtClean="0">
                <a:solidFill>
                  <a:srgbClr val="0070C0"/>
                </a:solidFill>
                <a:latin typeface="Times New Roman" pitchFamily="18" charset="0"/>
                <a:cs typeface="Times New Roman" pitchFamily="18" charset="0"/>
              </a:rPr>
              <a:t>3) шкода від оприлюднення такої інформації переважає суспільний інтерес  в її отриманні.</a:t>
            </a:r>
            <a:r>
              <a:rPr lang="uk-UA" sz="2200" dirty="0" smtClean="0">
                <a:latin typeface="Times New Roman" pitchFamily="18" charset="0"/>
                <a:cs typeface="Times New Roman" pitchFamily="18" charset="0"/>
              </a:rPr>
              <a:t/>
            </a:r>
            <a:br>
              <a:rPr lang="uk-UA" sz="2200" dirty="0" smtClean="0">
                <a:latin typeface="Times New Roman" pitchFamily="18" charset="0"/>
                <a:cs typeface="Times New Roman" pitchFamily="18" charset="0"/>
              </a:rPr>
            </a:br>
            <a:r>
              <a:rPr lang="uk-UA" sz="2400" b="1" dirty="0" smtClean="0">
                <a:solidFill>
                  <a:srgbClr val="002060"/>
                </a:solidFill>
                <a:latin typeface="Times New Roman" pitchFamily="18" charset="0"/>
                <a:cs typeface="Times New Roman" pitchFamily="18" charset="0"/>
              </a:rPr>
              <a:t> </a:t>
            </a:r>
            <a:r>
              <a:rPr lang="uk-UA" sz="2000" b="1" dirty="0" smtClean="0">
                <a:solidFill>
                  <a:srgbClr val="002060"/>
                </a:solidFill>
                <a:latin typeface="Times New Roman" pitchFamily="18" charset="0"/>
                <a:cs typeface="Times New Roman" pitchFamily="18" charset="0"/>
              </a:rPr>
              <a:t>(частина друга статті 6 Закону України «Про доступ до публічної інформації»)</a:t>
            </a:r>
            <a:r>
              <a:rPr lang="uk-UA" sz="2200" dirty="0" smtClean="0">
                <a:latin typeface="Times New Roman" pitchFamily="18" charset="0"/>
                <a:cs typeface="Times New Roman" pitchFamily="18" charset="0"/>
              </a:rPr>
              <a:t/>
            </a:r>
            <a:br>
              <a:rPr lang="uk-UA" sz="22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642918"/>
            <a:ext cx="8643998" cy="6000792"/>
          </a:xfrm>
        </p:spPr>
        <p:txBody>
          <a:bodyPr>
            <a:normAutofit fontScale="90000"/>
          </a:bodyPr>
          <a:lstStyle/>
          <a:p>
            <a:pPr>
              <a:tabLst>
                <a:tab pos="360000" algn="l"/>
              </a:tabLst>
            </a:pPr>
            <a:r>
              <a:rPr lang="uk-UA" sz="2000" b="1" dirty="0" smtClean="0"/>
              <a:t>	</a:t>
            </a:r>
            <a:r>
              <a:rPr lang="uk-UA" sz="2000" b="1" dirty="0" smtClean="0">
                <a:solidFill>
                  <a:srgbClr val="0070C0"/>
                </a:solidFill>
                <a:latin typeface="Times New Roman" pitchFamily="18" charset="0"/>
                <a:cs typeface="Times New Roman" pitchFamily="18" charset="0"/>
              </a:rPr>
              <a:t>Інформація з обмеженим доступом має надаватися розпорядником інформації:</a:t>
            </a:r>
            <a:r>
              <a:rPr lang="ru-RU" sz="2000" dirty="0" smtClean="0">
                <a:solidFill>
                  <a:srgbClr val="0070C0"/>
                </a:solidFill>
                <a:latin typeface="Times New Roman" pitchFamily="18" charset="0"/>
                <a:cs typeface="Times New Roman" pitchFamily="18" charset="0"/>
              </a:rPr>
              <a:t/>
            </a:r>
            <a:br>
              <a:rPr lang="ru-RU" sz="2000" dirty="0" smtClean="0">
                <a:solidFill>
                  <a:srgbClr val="0070C0"/>
                </a:solidFill>
                <a:latin typeface="Times New Roman" pitchFamily="18" charset="0"/>
                <a:cs typeface="Times New Roman" pitchFamily="18" charset="0"/>
              </a:rPr>
            </a:br>
            <a:r>
              <a:rPr lang="ru-RU" sz="2000" dirty="0" smtClean="0">
                <a:solidFill>
                  <a:srgbClr val="0070C0"/>
                </a:solidFill>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r>
              <a:rPr lang="uk-UA" sz="1800" dirty="0" smtClean="0">
                <a:solidFill>
                  <a:srgbClr val="0070C0"/>
                </a:solidFill>
                <a:latin typeface="Times New Roman" pitchFamily="18" charset="0"/>
                <a:cs typeface="Times New Roman" pitchFamily="18" charset="0"/>
              </a:rPr>
              <a:t>якщо він правомірно оприлюднив її раніше;</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r>
              <a:rPr lang="uk-UA" sz="1800" dirty="0" smtClean="0">
                <a:solidFill>
                  <a:srgbClr val="0070C0"/>
                </a:solidFill>
                <a:latin typeface="Times New Roman" pitchFamily="18" charset="0"/>
                <a:cs typeface="Times New Roman" pitchFamily="18" charset="0"/>
              </a:rPr>
              <a:t>якщо немає законних підстав для обмеження у доступі до такої інформації, які існували раніше.</a:t>
            </a: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uk-UA" sz="1800" dirty="0" smtClean="0">
                <a:solidFill>
                  <a:srgbClr val="0070C0"/>
                </a:solidFill>
                <a:latin typeface="Times New Roman" pitchFamily="18" charset="0"/>
                <a:cs typeface="Times New Roman" pitchFamily="18" charset="0"/>
              </a:rPr>
              <a:t> </a:t>
            </a:r>
            <a:r>
              <a:rPr lang="ru-RU" sz="1800" dirty="0" smtClean="0">
                <a:solidFill>
                  <a:srgbClr val="0070C0"/>
                </a:solidFill>
                <a:latin typeface="Times New Roman" pitchFamily="18" charset="0"/>
                <a:cs typeface="Times New Roman" pitchFamily="18" charset="0"/>
              </a:rPr>
              <a:t>      </a:t>
            </a:r>
            <a:r>
              <a:rPr lang="uk-UA" sz="1800" b="1" u="sng" dirty="0" smtClean="0">
                <a:solidFill>
                  <a:srgbClr val="C00000"/>
                </a:solidFill>
                <a:latin typeface="Times New Roman" pitchFamily="18" charset="0"/>
                <a:cs typeface="Times New Roman" pitchFamily="18" charset="0"/>
              </a:rPr>
              <a:t>(стаття 6  Закону України  «Про доступ до публічної інформації»). </a:t>
            </a:r>
            <a:r>
              <a:rPr lang="uk-UA" sz="1800" dirty="0" smtClean="0">
                <a:solidFill>
                  <a:srgbClr val="0070C0"/>
                </a:solidFill>
                <a:latin typeface="Times New Roman" pitchFamily="18" charset="0"/>
                <a:cs typeface="Times New Roman" pitchFamily="18" charset="0"/>
              </a:rPr>
              <a:t/>
            </a:r>
            <a:br>
              <a:rPr lang="uk-UA"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r>
            <a:br>
              <a:rPr lang="ru-RU" sz="1800" dirty="0" smtClean="0">
                <a:solidFill>
                  <a:srgbClr val="0070C0"/>
                </a:solidFill>
                <a:latin typeface="Times New Roman" pitchFamily="18" charset="0"/>
                <a:cs typeface="Times New Roman" pitchFamily="18" charset="0"/>
              </a:rPr>
            </a:br>
            <a:r>
              <a:rPr lang="ru-RU" sz="1800" dirty="0" smtClean="0">
                <a:solidFill>
                  <a:srgbClr val="0070C0"/>
                </a:solidFill>
                <a:latin typeface="Times New Roman" pitchFamily="18" charset="0"/>
                <a:cs typeface="Times New Roman" pitchFamily="18" charset="0"/>
              </a:rPr>
              <a:t>	</a:t>
            </a:r>
            <a:r>
              <a:rPr lang="uk-UA" sz="1800" b="1" u="sng" dirty="0" smtClean="0">
                <a:solidFill>
                  <a:srgbClr val="0070C0"/>
                </a:solidFill>
                <a:latin typeface="Times New Roman" pitchFamily="18" charset="0"/>
                <a:cs typeface="Times New Roman" pitchFamily="18" charset="0"/>
              </a:rPr>
              <a:t>Перелік відомостей, що становлять службову інформацію, який складається органами   державної   влади,  органами   місцевого   самоврядування,   іншими суб’єктами   владних   повноважень,  у   тому   числі   на  виконання   делегованих   повноважень,  не  може   бути обмеженим у доступі.</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uk-UA" sz="1800" dirty="0" smtClean="0">
                <a:latin typeface="Times New Roman" pitchFamily="18" charset="0"/>
                <a:cs typeface="Times New Roman" pitchFamily="18" charset="0"/>
              </a:rPr>
              <a:t> </a:t>
            </a:r>
            <a:r>
              <a:rPr lang="uk-UA" sz="1800" b="1" u="sng" dirty="0" smtClean="0">
                <a:solidFill>
                  <a:srgbClr val="C00000"/>
                </a:solidFill>
                <a:latin typeface="Times New Roman" pitchFamily="18" charset="0"/>
                <a:cs typeface="Times New Roman" pitchFamily="18" charset="0"/>
              </a:rPr>
              <a:t> (стаття 9 Закону України «Про доступ до публічної інформації»).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b="1" dirty="0" smtClean="0">
                <a:solidFill>
                  <a:srgbClr val="C00000"/>
                </a:solidFill>
                <a:latin typeface="Times New Roman" pitchFamily="18" charset="0"/>
                <a:cs typeface="Times New Roman" pitchFamily="18" charset="0"/>
              </a:rPr>
              <a:t>ВАЖЛИВО!</a:t>
            </a:r>
            <a:r>
              <a:rPr lang="ru-RU" sz="1800" dirty="0" smtClean="0">
                <a:solidFill>
                  <a:srgbClr val="C00000"/>
                </a:solidFill>
                <a:latin typeface="Times New Roman" pitchFamily="18" charset="0"/>
                <a:cs typeface="Times New Roman" pitchFamily="18" charset="0"/>
              </a:rPr>
              <a:t> </a:t>
            </a:r>
            <a:r>
              <a:rPr lang="uk-UA" sz="2000" b="1" i="1" u="sng" dirty="0" smtClean="0">
                <a:solidFill>
                  <a:srgbClr val="C00000"/>
                </a:solidFill>
                <a:latin typeface="Times New Roman" pitchFamily="18" charset="0"/>
                <a:cs typeface="Times New Roman" pitchFamily="18" charset="0"/>
              </a:rPr>
              <a:t>Обмеженню доступу підлягає інформація, а не документ.</a:t>
            </a:r>
            <a:br>
              <a:rPr lang="uk-UA" sz="2000" b="1" i="1" u="sng" dirty="0" smtClean="0">
                <a:solidFill>
                  <a:srgbClr val="C00000"/>
                </a:solidFill>
                <a:latin typeface="Times New Roman" pitchFamily="18" charset="0"/>
                <a:cs typeface="Times New Roman" pitchFamily="18" charset="0"/>
              </a:rPr>
            </a:br>
            <a:r>
              <a:rPr lang="uk-UA" sz="2000" b="1" i="1" u="sng" dirty="0" smtClean="0">
                <a:solidFill>
                  <a:srgbClr val="C00000"/>
                </a:solidFill>
                <a:latin typeface="Times New Roman" pitchFamily="18" charset="0"/>
                <a:cs typeface="Times New Roman" pitchFamily="18" charset="0"/>
              </a:rPr>
              <a:t> Якщо документ містить інформацію з обмеженим доступом, для ознайомлення надається інформація, доступ до якої необмежений .</a:t>
            </a:r>
            <a:r>
              <a:rPr lang="uk-UA" sz="1800" b="1" i="1" u="sng" dirty="0" smtClean="0">
                <a:solidFill>
                  <a:srgbClr val="C00000"/>
                </a:solidFill>
                <a:latin typeface="Times New Roman" pitchFamily="18" charset="0"/>
                <a:cs typeface="Times New Roman" pitchFamily="18" charset="0"/>
              </a:rPr>
              <a:t/>
            </a:r>
            <a:br>
              <a:rPr lang="uk-UA" sz="1800" b="1" i="1" u="sng" dirty="0" smtClean="0">
                <a:solidFill>
                  <a:srgbClr val="C00000"/>
                </a:solidFill>
                <a:latin typeface="Times New Roman" pitchFamily="18" charset="0"/>
                <a:cs typeface="Times New Roman" pitchFamily="18" charset="0"/>
              </a:rPr>
            </a:br>
            <a:r>
              <a:rPr lang="uk-UA" sz="1800" b="1" i="1" u="sng" dirty="0" smtClean="0">
                <a:solidFill>
                  <a:srgbClr val="C00000"/>
                </a:solidFill>
                <a:latin typeface="Times New Roman" pitchFamily="18" charset="0"/>
                <a:cs typeface="Times New Roman" pitchFamily="18" charset="0"/>
              </a:rPr>
              <a:t/>
            </a:r>
            <a:br>
              <a:rPr lang="uk-UA" sz="1800" b="1" i="1" u="sng" dirty="0" smtClean="0">
                <a:solidFill>
                  <a:srgbClr val="C00000"/>
                </a:solidFill>
                <a:latin typeface="Times New Roman" pitchFamily="18" charset="0"/>
                <a:cs typeface="Times New Roman" pitchFamily="18" charset="0"/>
              </a:rPr>
            </a:br>
            <a:r>
              <a:rPr lang="uk-UA" sz="1800" b="1" u="sng" dirty="0" smtClean="0">
                <a:solidFill>
                  <a:srgbClr val="C00000"/>
                </a:solidFill>
                <a:latin typeface="Times New Roman" pitchFamily="18" charset="0"/>
                <a:cs typeface="Times New Roman" pitchFamily="18" charset="0"/>
              </a:rPr>
              <a:t>(стаття 6 Закону України «Про доступ до публічної інформації»).</a:t>
            </a:r>
            <a:br>
              <a:rPr lang="uk-UA" sz="1800" b="1" u="sng" dirty="0" smtClean="0">
                <a:solidFill>
                  <a:srgbClr val="C00000"/>
                </a:solidFill>
                <a:latin typeface="Times New Roman" pitchFamily="18" charset="0"/>
                <a:cs typeface="Times New Roman" pitchFamily="18" charset="0"/>
              </a:rPr>
            </a:br>
            <a:r>
              <a:rPr lang="uk-UA" sz="1800" b="1" u="sng" dirty="0" smtClean="0">
                <a:solidFill>
                  <a:srgbClr val="C00000"/>
                </a:solidFill>
                <a:latin typeface="Times New Roman" pitchFamily="18" charset="0"/>
                <a:cs typeface="Times New Roman" pitchFamily="18" charset="0"/>
              </a:rPr>
              <a:t/>
            </a:r>
            <a:br>
              <a:rPr lang="uk-UA" sz="1800" b="1" u="sng" dirty="0" smtClean="0">
                <a:solidFill>
                  <a:srgbClr val="C00000"/>
                </a:solidFill>
                <a:latin typeface="Times New Roman" pitchFamily="18" charset="0"/>
                <a:cs typeface="Times New Roman" pitchFamily="18" charset="0"/>
              </a:rPr>
            </a:br>
            <a:r>
              <a:rPr lang="uk-UA" sz="1800" b="1" u="sng" dirty="0" smtClean="0">
                <a:solidFill>
                  <a:srgbClr val="C00000"/>
                </a:solidFill>
                <a:latin typeface="Times New Roman" pitchFamily="18" charset="0"/>
                <a:cs typeface="Times New Roman" pitchFamily="18" charset="0"/>
              </a:rPr>
              <a:t/>
            </a:r>
            <a:br>
              <a:rPr lang="uk-UA" sz="1800" b="1" u="sng" dirty="0" smtClean="0">
                <a:solidFill>
                  <a:srgbClr val="C00000"/>
                </a:solidFill>
                <a:latin typeface="Times New Roman" pitchFamily="18" charset="0"/>
                <a:cs typeface="Times New Roman" pitchFamily="18" charset="0"/>
              </a:rPr>
            </a:br>
            <a:r>
              <a:rPr lang="uk-UA" sz="1800" b="1" u="sng" dirty="0" smtClean="0">
                <a:solidFill>
                  <a:srgbClr val="C00000"/>
                </a:solidFill>
                <a:latin typeface="Times New Roman" pitchFamily="18" charset="0"/>
                <a:cs typeface="Times New Roman" pitchFamily="18" charset="0"/>
              </a:rPr>
              <a:t/>
            </a:r>
            <a:br>
              <a:rPr lang="uk-UA" sz="1800" b="1" u="sng" dirty="0" smtClean="0">
                <a:solidFill>
                  <a:srgbClr val="C00000"/>
                </a:solidFill>
                <a:latin typeface="Times New Roman" pitchFamily="18" charset="0"/>
                <a:cs typeface="Times New Roman" pitchFamily="18" charset="0"/>
              </a:rPr>
            </a:br>
            <a:r>
              <a:rPr lang="ru-RU" sz="1800" dirty="0" smtClean="0">
                <a:solidFill>
                  <a:srgbClr val="C00000"/>
                </a:solidFill>
              </a:rPr>
              <a:t/>
            </a:r>
            <a:br>
              <a:rPr lang="ru-RU" sz="1800" dirty="0" smtClean="0">
                <a:solidFill>
                  <a:srgbClr val="C00000"/>
                </a:solidFill>
              </a:rPr>
            </a:br>
            <a:endParaRPr lang="ru-RU" sz="1800"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28662" y="285728"/>
            <a:ext cx="7786742" cy="1847112"/>
          </a:xfrm>
        </p:spPr>
        <p:txBody>
          <a:bodyPr>
            <a:noAutofit/>
          </a:bodyPr>
          <a:lstStyle/>
          <a:p>
            <a:pPr algn="ctr">
              <a:tabLst>
                <a:tab pos="360000" algn="l"/>
              </a:tabLst>
            </a:pPr>
            <a:r>
              <a:rPr lang="uk-UA" sz="1800" b="1" dirty="0" smtClean="0">
                <a:latin typeface="Times New Roman" pitchFamily="18" charset="0"/>
                <a:cs typeface="Times New Roman" pitchFamily="18" charset="0"/>
              </a:rPr>
              <a:t>	</a:t>
            </a:r>
            <a:r>
              <a:rPr lang="uk-UA" sz="2400" b="1" dirty="0" smtClean="0">
                <a:latin typeface="Times New Roman" pitchFamily="18" charset="0"/>
                <a:cs typeface="Times New Roman" pitchFamily="18" charset="0"/>
              </a:rPr>
              <a:t>2. Порядок роботи з матеріальними носіями інформації, що містять службову інформацію.</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uk-UA" sz="2400" b="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uk-UA" sz="2400" b="1" dirty="0" smtClean="0">
                <a:latin typeface="Times New Roman" pitchFamily="18" charset="0"/>
                <a:cs typeface="Times New Roman" pitchFamily="18" charset="0"/>
              </a:rPr>
              <a:t>2.1. Загальна частина</a:t>
            </a:r>
            <a:r>
              <a:rPr lang="uk-UA" sz="18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928802"/>
            <a:ext cx="8472518" cy="4395798"/>
          </a:xfrm>
        </p:spPr>
        <p:txBody>
          <a:bodyPr>
            <a:normAutofit fontScale="77500" lnSpcReduction="20000"/>
          </a:bodyPr>
          <a:lstStyle/>
          <a:p>
            <a:pPr algn="just"/>
            <a:r>
              <a:rPr lang="uk-UA" dirty="0" smtClean="0">
                <a:solidFill>
                  <a:srgbClr val="002060"/>
                </a:solidFill>
                <a:latin typeface="Times New Roman" pitchFamily="18" charset="0"/>
                <a:cs typeface="Times New Roman" pitchFamily="18" charset="0"/>
              </a:rPr>
              <a:t>Типова інструкція про порядок ведення обліку, зберігання, використання і знищення документів та інших матеріальних носіїв інформації, що містять службову інформацію, затверджена постановою Кабінету Міністрів України від 19 жовтня 2016 р. № 736, визначає єдині вимоги до ведення обліку, зберігання, використання і знищення документів та інших матеріальних носіїв інформації, що містять службову інформацію, зібрану під час провадження оперативно-розшукової, </a:t>
            </a:r>
            <a:r>
              <a:rPr lang="uk-UA" dirty="0" err="1" smtClean="0">
                <a:solidFill>
                  <a:srgbClr val="002060"/>
                </a:solidFill>
                <a:latin typeface="Times New Roman" pitchFamily="18" charset="0"/>
                <a:cs typeface="Times New Roman" pitchFamily="18" charset="0"/>
              </a:rPr>
              <a:t>контррозвідувальної</a:t>
            </a:r>
            <a:r>
              <a:rPr lang="uk-UA" dirty="0" smtClean="0">
                <a:solidFill>
                  <a:srgbClr val="002060"/>
                </a:solidFill>
                <a:latin typeface="Times New Roman" pitchFamily="18" charset="0"/>
                <a:cs typeface="Times New Roman" pitchFamily="18" charset="0"/>
              </a:rPr>
              <a:t> діяльності, </a:t>
            </a:r>
            <a:r>
              <a:rPr lang="uk-UA" dirty="0" err="1" smtClean="0">
                <a:solidFill>
                  <a:srgbClr val="002060"/>
                </a:solidFill>
                <a:latin typeface="Times New Roman" pitchFamily="18" charset="0"/>
                <a:cs typeface="Times New Roman" pitchFamily="18" charset="0"/>
              </a:rPr>
              <a:t>діяльності</a:t>
            </a:r>
            <a:r>
              <a:rPr lang="uk-UA" dirty="0" smtClean="0">
                <a:solidFill>
                  <a:srgbClr val="002060"/>
                </a:solidFill>
                <a:latin typeface="Times New Roman" pitchFamily="18" charset="0"/>
                <a:cs typeface="Times New Roman" pitchFamily="18" charset="0"/>
              </a:rPr>
              <a:t> у сфері оборони держави, та іншу службову інформацію, в органах державної влади, інших державних органах, </a:t>
            </a:r>
            <a:r>
              <a:rPr lang="uk-UA" dirty="0" err="1" smtClean="0">
                <a:solidFill>
                  <a:srgbClr val="002060"/>
                </a:solidFill>
                <a:latin typeface="Times New Roman" pitchFamily="18" charset="0"/>
                <a:cs typeface="Times New Roman" pitchFamily="18" charset="0"/>
              </a:rPr>
              <a:t>органах</a:t>
            </a:r>
            <a:r>
              <a:rPr lang="uk-UA" dirty="0" smtClean="0">
                <a:solidFill>
                  <a:srgbClr val="002060"/>
                </a:solidFill>
                <a:latin typeface="Times New Roman" pitchFamily="18" charset="0"/>
                <a:cs typeface="Times New Roman" pitchFamily="18" charset="0"/>
              </a:rPr>
              <a:t> влади Автономної Республіки Крим.</a:t>
            </a:r>
            <a:endParaRPr lang="ru-RU" dirty="0" smtClean="0">
              <a:solidFill>
                <a:srgbClr val="002060"/>
              </a:solidFill>
              <a:latin typeface="Times New Roman" pitchFamily="18" charset="0"/>
              <a:cs typeface="Times New Roman" pitchFamily="18" charset="0"/>
            </a:endParaRPr>
          </a:p>
          <a:p>
            <a:r>
              <a:rPr lang="uk-UA" b="1" i="1" dirty="0" smtClean="0">
                <a:solidFill>
                  <a:srgbClr val="C00000"/>
                </a:solidFill>
                <a:latin typeface="Times New Roman" pitchFamily="18" charset="0"/>
                <a:cs typeface="Times New Roman" pitchFamily="18" charset="0"/>
              </a:rPr>
              <a:t>Відповідно до змін внесених постановою Кабінету Міністрів України від 07.07.2021 № 687 органам місцевого самоврядування </a:t>
            </a:r>
            <a:r>
              <a:rPr lang="uk-UA" b="1" i="1" u="sng" dirty="0" smtClean="0">
                <a:solidFill>
                  <a:srgbClr val="C00000"/>
                </a:solidFill>
                <a:latin typeface="Times New Roman" pitchFamily="18" charset="0"/>
                <a:cs typeface="Times New Roman" pitchFamily="18" charset="0"/>
              </a:rPr>
              <a:t>рекомендовано затвердити власні інструкції про порядок ведення обліку, зберігання, використання і знищення документів та інших матеріальних носіїв інформації, що містять службову інформацію</a:t>
            </a:r>
            <a:r>
              <a:rPr lang="uk-UA" b="1" u="sng" dirty="0" smtClean="0">
                <a:solidFill>
                  <a:srgbClr val="C00000"/>
                </a:solidFill>
                <a:latin typeface="Times New Roman" pitchFamily="18" charset="0"/>
                <a:cs typeface="Times New Roman" pitchFamily="18" charset="0"/>
              </a:rPr>
              <a:t>.</a:t>
            </a:r>
            <a:endParaRPr lang="ru-RU" b="1" u="sng" dirty="0" smtClean="0">
              <a:solidFill>
                <a:srgbClr val="C00000"/>
              </a:solidFill>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38896"/>
          </a:xfrm>
        </p:spPr>
        <p:txBody>
          <a:bodyPr>
            <a:normAutofit/>
          </a:bodyPr>
          <a:lstStyle/>
          <a:p>
            <a:r>
              <a:rPr lang="uk-UA" sz="2000" b="1" u="sng" dirty="0" smtClean="0">
                <a:solidFill>
                  <a:srgbClr val="0070C0"/>
                </a:solidFill>
                <a:latin typeface="Times New Roman" pitchFamily="18" charset="0"/>
                <a:cs typeface="Times New Roman" pitchFamily="18" charset="0"/>
              </a:rPr>
              <a:t>Постійно діюча комісія з питань роботи із службовою інформацією</a:t>
            </a:r>
            <a:endParaRPr lang="ru-RU" sz="2000" b="1" u="sng"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142844" y="1142984"/>
            <a:ext cx="8501122" cy="5214974"/>
          </a:xfrm>
        </p:spPr>
        <p:txBody>
          <a:bodyPr>
            <a:normAutofit fontScale="55000" lnSpcReduction="20000"/>
          </a:bodyPr>
          <a:lstStyle/>
          <a:p>
            <a:pPr algn="just"/>
            <a:endParaRPr lang="uk-UA" sz="2900" b="1" u="sng" dirty="0" smtClean="0">
              <a:solidFill>
                <a:srgbClr val="0070C0"/>
              </a:solidFill>
              <a:latin typeface="Times New Roman" pitchFamily="18" charset="0"/>
              <a:cs typeface="Times New Roman" pitchFamily="18" charset="0"/>
            </a:endParaRPr>
          </a:p>
          <a:p>
            <a:pPr algn="just"/>
            <a:r>
              <a:rPr lang="uk-UA" sz="2900" b="1" u="sng" dirty="0" smtClean="0">
                <a:solidFill>
                  <a:srgbClr val="0070C0"/>
                </a:solidFill>
                <a:latin typeface="Times New Roman" pitchFamily="18" charset="0"/>
                <a:cs typeface="Times New Roman" pitchFamily="18" charset="0"/>
              </a:rPr>
              <a:t>В установі, яка створює, отримує, надсилає і зберігає документи з грифом обмеження доступу «ДСК» утворюється постійно діюча комісія з питань роботи із службовою інформацією, положення про яку та склад якої затверджуються відповідним актом установи (розпорядженням, наказом</a:t>
            </a:r>
            <a:r>
              <a:rPr lang="uk-UA" sz="2900" dirty="0" smtClean="0">
                <a:solidFill>
                  <a:srgbClr val="002060"/>
                </a:solidFill>
                <a:latin typeface="Times New Roman" pitchFamily="18" charset="0"/>
                <a:cs typeface="Times New Roman" pitchFamily="18" charset="0"/>
              </a:rPr>
              <a:t>).</a:t>
            </a:r>
          </a:p>
          <a:p>
            <a:pPr algn="just"/>
            <a:endParaRPr lang="ru-RU" sz="2900" dirty="0" smtClean="0">
              <a:solidFill>
                <a:srgbClr val="002060"/>
              </a:solidFill>
              <a:latin typeface="Times New Roman" pitchFamily="18" charset="0"/>
              <a:cs typeface="Times New Roman" pitchFamily="18" charset="0"/>
            </a:endParaRPr>
          </a:p>
          <a:p>
            <a:pPr algn="just"/>
            <a:r>
              <a:rPr lang="uk-UA" sz="2900" b="1" i="1" u="sng" dirty="0" smtClean="0">
                <a:solidFill>
                  <a:srgbClr val="002060"/>
                </a:solidFill>
                <a:latin typeface="Times New Roman" pitchFamily="18" charset="0"/>
                <a:cs typeface="Times New Roman" pitchFamily="18" charset="0"/>
              </a:rPr>
              <a:t>3. Основними завданнями комісії з питань роботи із службовою інформацією є:</a:t>
            </a:r>
            <a:endParaRPr lang="ru-RU" sz="2900" b="1" i="1" u="sng" dirty="0" smtClean="0">
              <a:solidFill>
                <a:srgbClr val="002060"/>
              </a:solidFill>
              <a:latin typeface="Times New Roman" pitchFamily="18" charset="0"/>
              <a:cs typeface="Times New Roman" pitchFamily="18" charset="0"/>
            </a:endParaRPr>
          </a:p>
          <a:p>
            <a:pPr algn="just"/>
            <a:endParaRPr lang="uk-UA" sz="2900" b="1" dirty="0" smtClean="0">
              <a:solidFill>
                <a:srgbClr val="002060"/>
              </a:solidFill>
              <a:latin typeface="Times New Roman" pitchFamily="18" charset="0"/>
              <a:cs typeface="Times New Roman" pitchFamily="18" charset="0"/>
            </a:endParaRPr>
          </a:p>
          <a:p>
            <a:pPr algn="just"/>
            <a:r>
              <a:rPr lang="uk-UA" sz="2900" b="1" u="sng" dirty="0" smtClean="0">
                <a:solidFill>
                  <a:srgbClr val="002060"/>
                </a:solidFill>
                <a:latin typeface="Times New Roman" pitchFamily="18" charset="0"/>
                <a:cs typeface="Times New Roman" pitchFamily="18" charset="0"/>
              </a:rPr>
              <a:t>складення </a:t>
            </a:r>
            <a:r>
              <a:rPr lang="uk-UA" sz="2900" dirty="0" smtClean="0">
                <a:solidFill>
                  <a:srgbClr val="002060"/>
                </a:solidFill>
                <a:latin typeface="Times New Roman" pitchFamily="18" charset="0"/>
                <a:cs typeface="Times New Roman" pitchFamily="18" charset="0"/>
              </a:rPr>
              <a:t>на підставі пропозицій структурних підрозділів установи та з урахуванням вимог законодавства </a:t>
            </a:r>
            <a:r>
              <a:rPr lang="uk-UA" sz="2900" b="1" u="sng" dirty="0" smtClean="0">
                <a:solidFill>
                  <a:srgbClr val="002060"/>
                </a:solidFill>
                <a:latin typeface="Times New Roman" pitchFamily="18" charset="0"/>
                <a:cs typeface="Times New Roman" pitchFamily="18" charset="0"/>
              </a:rPr>
              <a:t>переліку відомостей, що становлять службову інформацію (далі - перелік відомостей),  і подання його на затвердження керівникові установ</a:t>
            </a:r>
            <a:r>
              <a:rPr lang="uk-UA" sz="2900" b="1" dirty="0" smtClean="0">
                <a:solidFill>
                  <a:srgbClr val="002060"/>
                </a:solidFill>
                <a:latin typeface="Times New Roman" pitchFamily="18" charset="0"/>
                <a:cs typeface="Times New Roman" pitchFamily="18" charset="0"/>
              </a:rPr>
              <a:t>и;</a:t>
            </a:r>
          </a:p>
          <a:p>
            <a:pPr algn="just"/>
            <a:r>
              <a:rPr lang="uk-UA" sz="2900" b="1" u="sng" dirty="0" smtClean="0">
                <a:solidFill>
                  <a:srgbClr val="002060"/>
                </a:solidFill>
                <a:latin typeface="Times New Roman" pitchFamily="18" charset="0"/>
                <a:cs typeface="Times New Roman" pitchFamily="18" charset="0"/>
              </a:rPr>
              <a:t>перегляд документів з грифом </a:t>
            </a:r>
            <a:r>
              <a:rPr lang="uk-UA" sz="2900" b="1" u="sng" dirty="0" err="1" smtClean="0">
                <a:solidFill>
                  <a:srgbClr val="002060"/>
                </a:solidFill>
                <a:latin typeface="Times New Roman" pitchFamily="18" charset="0"/>
                <a:cs typeface="Times New Roman" pitchFamily="18" charset="0"/>
              </a:rPr>
              <a:t>“Для</a:t>
            </a:r>
            <a:r>
              <a:rPr lang="uk-UA" sz="2900" b="1" u="sng" dirty="0" smtClean="0">
                <a:solidFill>
                  <a:srgbClr val="002060"/>
                </a:solidFill>
                <a:latin typeface="Times New Roman" pitchFamily="18" charset="0"/>
                <a:cs typeface="Times New Roman" pitchFamily="18" charset="0"/>
              </a:rPr>
              <a:t> службового </a:t>
            </a:r>
            <a:r>
              <a:rPr lang="uk-UA" sz="2900" b="1" u="sng" dirty="0" err="1" smtClean="0">
                <a:solidFill>
                  <a:srgbClr val="002060"/>
                </a:solidFill>
                <a:latin typeface="Times New Roman" pitchFamily="18" charset="0"/>
                <a:cs typeface="Times New Roman" pitchFamily="18" charset="0"/>
              </a:rPr>
              <a:t>користування”</a:t>
            </a:r>
            <a:r>
              <a:rPr lang="uk-UA" sz="2900" b="1" u="sng" dirty="0" smtClean="0">
                <a:solidFill>
                  <a:srgbClr val="002060"/>
                </a:solidFill>
                <a:latin typeface="Times New Roman" pitchFamily="18" charset="0"/>
                <a:cs typeface="Times New Roman" pitchFamily="18" charset="0"/>
              </a:rPr>
              <a:t> з метою його підтвердження або скасування</a:t>
            </a:r>
            <a:r>
              <a:rPr lang="uk-UA" sz="2900" u="sng" dirty="0" smtClean="0">
                <a:solidFill>
                  <a:srgbClr val="002060"/>
                </a:solidFill>
                <a:latin typeface="Times New Roman" pitchFamily="18" charset="0"/>
                <a:cs typeface="Times New Roman" pitchFamily="18" charset="0"/>
              </a:rPr>
              <a:t>;</a:t>
            </a:r>
          </a:p>
          <a:p>
            <a:pPr algn="just"/>
            <a:r>
              <a:rPr lang="uk-UA" sz="2900" b="1" dirty="0" smtClean="0">
                <a:solidFill>
                  <a:srgbClr val="002060"/>
                </a:solidFill>
                <a:latin typeface="Times New Roman" pitchFamily="18" charset="0"/>
                <a:cs typeface="Times New Roman" pitchFamily="18" charset="0"/>
              </a:rPr>
              <a:t>розгляд документів з грифом </a:t>
            </a:r>
            <a:r>
              <a:rPr lang="uk-UA" sz="2900" b="1" dirty="0" err="1" smtClean="0">
                <a:solidFill>
                  <a:srgbClr val="002060"/>
                </a:solidFill>
                <a:latin typeface="Times New Roman" pitchFamily="18" charset="0"/>
                <a:cs typeface="Times New Roman" pitchFamily="18" charset="0"/>
              </a:rPr>
              <a:t>“Для</a:t>
            </a:r>
            <a:r>
              <a:rPr lang="uk-UA" sz="2900" b="1" dirty="0" smtClean="0">
                <a:solidFill>
                  <a:srgbClr val="002060"/>
                </a:solidFill>
                <a:latin typeface="Times New Roman" pitchFamily="18" charset="0"/>
                <a:cs typeface="Times New Roman" pitchFamily="18" charset="0"/>
              </a:rPr>
              <a:t> службового </a:t>
            </a:r>
            <a:r>
              <a:rPr lang="uk-UA" sz="2900" b="1" dirty="0" err="1" smtClean="0">
                <a:solidFill>
                  <a:srgbClr val="002060"/>
                </a:solidFill>
                <a:latin typeface="Times New Roman" pitchFamily="18" charset="0"/>
                <a:cs typeface="Times New Roman" pitchFamily="18" charset="0"/>
              </a:rPr>
              <a:t>користування”</a:t>
            </a:r>
            <a:r>
              <a:rPr lang="uk-UA" sz="2900" b="1" dirty="0" smtClean="0">
                <a:solidFill>
                  <a:srgbClr val="002060"/>
                </a:solidFill>
                <a:latin typeface="Times New Roman" pitchFamily="18" charset="0"/>
                <a:cs typeface="Times New Roman" pitchFamily="18" charset="0"/>
              </a:rPr>
              <a:t> на предмет встановлення в них відомостей, що містять відкриту інформацію, яка може бути використана під час опрацювання запитів на публічну інформацію;</a:t>
            </a:r>
            <a:endParaRPr lang="ru-RU" sz="2900" dirty="0" smtClean="0">
              <a:solidFill>
                <a:srgbClr val="002060"/>
              </a:solidFill>
              <a:latin typeface="Times New Roman" pitchFamily="18" charset="0"/>
              <a:cs typeface="Times New Roman" pitchFamily="18" charset="0"/>
            </a:endParaRPr>
          </a:p>
          <a:p>
            <a:pPr algn="just"/>
            <a:r>
              <a:rPr lang="uk-UA" sz="2900" b="1" dirty="0" smtClean="0">
                <a:solidFill>
                  <a:srgbClr val="002060"/>
                </a:solidFill>
                <a:latin typeface="Times New Roman" pitchFamily="18" charset="0"/>
                <a:cs typeface="Times New Roman" pitchFamily="18" charset="0"/>
              </a:rPr>
              <a:t>розслідування на підставі рішення керівника установи фактів втрати документів з грифом </a:t>
            </a:r>
            <a:r>
              <a:rPr lang="uk-UA" sz="2900" b="1" dirty="0" err="1" smtClean="0">
                <a:solidFill>
                  <a:srgbClr val="002060"/>
                </a:solidFill>
                <a:latin typeface="Times New Roman" pitchFamily="18" charset="0"/>
                <a:cs typeface="Times New Roman" pitchFamily="18" charset="0"/>
              </a:rPr>
              <a:t>“Для</a:t>
            </a:r>
            <a:r>
              <a:rPr lang="uk-UA" sz="2900" b="1" dirty="0" smtClean="0">
                <a:solidFill>
                  <a:srgbClr val="002060"/>
                </a:solidFill>
                <a:latin typeface="Times New Roman" pitchFamily="18" charset="0"/>
                <a:cs typeface="Times New Roman" pitchFamily="18" charset="0"/>
              </a:rPr>
              <a:t> службового </a:t>
            </a:r>
            <a:r>
              <a:rPr lang="uk-UA" sz="2900" b="1" dirty="0" err="1" smtClean="0">
                <a:solidFill>
                  <a:srgbClr val="002060"/>
                </a:solidFill>
                <a:latin typeface="Times New Roman" pitchFamily="18" charset="0"/>
                <a:cs typeface="Times New Roman" pitchFamily="18" charset="0"/>
              </a:rPr>
              <a:t>користування”</a:t>
            </a:r>
            <a:r>
              <a:rPr lang="uk-UA" sz="2900" b="1" dirty="0" smtClean="0">
                <a:solidFill>
                  <a:srgbClr val="002060"/>
                </a:solidFill>
                <a:latin typeface="Times New Roman" pitchFamily="18" charset="0"/>
                <a:cs typeface="Times New Roman" pitchFamily="18" charset="0"/>
              </a:rPr>
              <a:t> та розголошення службової інформації;</a:t>
            </a:r>
            <a:endParaRPr lang="ru-RU" sz="2900" dirty="0" smtClean="0">
              <a:solidFill>
                <a:srgbClr val="002060"/>
              </a:solidFill>
              <a:latin typeface="Times New Roman" pitchFamily="18" charset="0"/>
              <a:cs typeface="Times New Roman" pitchFamily="18" charset="0"/>
            </a:endParaRPr>
          </a:p>
          <a:p>
            <a:pPr algn="just"/>
            <a:r>
              <a:rPr lang="uk-UA" sz="2900" b="1" dirty="0" smtClean="0">
                <a:solidFill>
                  <a:srgbClr val="002060"/>
                </a:solidFill>
                <a:latin typeface="Times New Roman" pitchFamily="18" charset="0"/>
                <a:cs typeface="Times New Roman" pitchFamily="18" charset="0"/>
              </a:rPr>
              <a:t>розгляд питання щодо присвоєння грифа </a:t>
            </a:r>
            <a:r>
              <a:rPr lang="uk-UA" sz="2900" b="1" dirty="0" err="1" smtClean="0">
                <a:solidFill>
                  <a:srgbClr val="002060"/>
                </a:solidFill>
                <a:latin typeface="Times New Roman" pitchFamily="18" charset="0"/>
                <a:cs typeface="Times New Roman" pitchFamily="18" charset="0"/>
              </a:rPr>
              <a:t>“Для</a:t>
            </a:r>
            <a:r>
              <a:rPr lang="uk-UA" sz="2900" b="1" dirty="0" smtClean="0">
                <a:solidFill>
                  <a:srgbClr val="002060"/>
                </a:solidFill>
                <a:latin typeface="Times New Roman" pitchFamily="18" charset="0"/>
                <a:cs typeface="Times New Roman" pitchFamily="18" charset="0"/>
              </a:rPr>
              <a:t> службового </a:t>
            </a:r>
            <a:r>
              <a:rPr lang="uk-UA" sz="2900" b="1" dirty="0" err="1" smtClean="0">
                <a:solidFill>
                  <a:srgbClr val="002060"/>
                </a:solidFill>
                <a:latin typeface="Times New Roman" pitchFamily="18" charset="0"/>
                <a:cs typeface="Times New Roman" pitchFamily="18" charset="0"/>
              </a:rPr>
              <a:t>користування”</a:t>
            </a:r>
            <a:r>
              <a:rPr lang="uk-UA" sz="2900" b="1" dirty="0" smtClean="0">
                <a:solidFill>
                  <a:srgbClr val="002060"/>
                </a:solidFill>
                <a:latin typeface="Times New Roman" pitchFamily="18" charset="0"/>
                <a:cs typeface="Times New Roman" pitchFamily="18" charset="0"/>
              </a:rPr>
              <a:t> документам, що містять службову інформацію, яка не передбачена переліком відомостей, за поданням осіб, які підписують такий документ;</a:t>
            </a:r>
            <a:endParaRPr lang="ru-RU" sz="2900" dirty="0" smtClean="0">
              <a:solidFill>
                <a:srgbClr val="002060"/>
              </a:solidFill>
              <a:latin typeface="Times New Roman" pitchFamily="18" charset="0"/>
              <a:cs typeface="Times New Roman" pitchFamily="18" charset="0"/>
            </a:endParaRPr>
          </a:p>
          <a:p>
            <a:pPr algn="just"/>
            <a:r>
              <a:rPr lang="uk-UA" sz="2900" b="1" dirty="0" smtClean="0">
                <a:solidFill>
                  <a:srgbClr val="002060"/>
                </a:solidFill>
                <a:latin typeface="Times New Roman" pitchFamily="18" charset="0"/>
                <a:cs typeface="Times New Roman" pitchFamily="18" charset="0"/>
              </a:rPr>
              <a:t>вивчення та проведення оцінки матеріалів, з якими планується ознайомити іноземців або які будуть їм передані.</a:t>
            </a:r>
            <a:endParaRPr lang="ru-RU" sz="2900"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58204" cy="500066"/>
          </a:xfrm>
        </p:spPr>
        <p:txBody>
          <a:bodyPr>
            <a:normAutofit/>
          </a:bodyPr>
          <a:lstStyle/>
          <a:p>
            <a:pPr algn="ctr"/>
            <a:r>
              <a:rPr lang="uk-UA" sz="2800" dirty="0" smtClean="0">
                <a:solidFill>
                  <a:srgbClr val="0070C0"/>
                </a:solidFill>
                <a:latin typeface="Times New Roman" pitchFamily="18" charset="0"/>
                <a:cs typeface="Times New Roman" pitchFamily="18" charset="0"/>
              </a:rPr>
              <a:t>Перелік відомостей</a:t>
            </a:r>
            <a:endParaRPr lang="ru-RU" sz="2800"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357158" y="1142984"/>
            <a:ext cx="8501122" cy="5143536"/>
          </a:xfrm>
        </p:spPr>
        <p:txBody>
          <a:bodyPr>
            <a:normAutofit fontScale="92500"/>
          </a:bodyPr>
          <a:lstStyle/>
          <a:p>
            <a:pPr algn="just"/>
            <a:r>
              <a:rPr lang="uk-UA" sz="2400" dirty="0" smtClean="0">
                <a:solidFill>
                  <a:srgbClr val="002060"/>
                </a:solidFill>
                <a:latin typeface="Times New Roman" pitchFamily="18" charset="0"/>
                <a:cs typeface="Times New Roman" pitchFamily="18" charset="0"/>
              </a:rPr>
              <a:t>4. Перелік відомостей складається установою відповідно до вимог </a:t>
            </a:r>
            <a:r>
              <a:rPr lang="uk-UA" sz="2400" u="sng" dirty="0" smtClean="0">
                <a:solidFill>
                  <a:srgbClr val="00B0F0"/>
                </a:solidFill>
                <a:latin typeface="Times New Roman" pitchFamily="18" charset="0"/>
                <a:cs typeface="Times New Roman" pitchFamily="18" charset="0"/>
              </a:rPr>
              <a:t>частини другої статті 6 та статті 9 </a:t>
            </a:r>
            <a:r>
              <a:rPr lang="uk-UA" sz="2400" dirty="0" smtClean="0">
                <a:solidFill>
                  <a:srgbClr val="002060"/>
                </a:solidFill>
                <a:latin typeface="Times New Roman" pitchFamily="18" charset="0"/>
                <a:cs typeface="Times New Roman" pitchFamily="18" charset="0"/>
              </a:rPr>
              <a:t>Закону України </a:t>
            </a:r>
            <a:r>
              <a:rPr lang="uk-UA" sz="2400" dirty="0" err="1" smtClean="0">
                <a:solidFill>
                  <a:srgbClr val="002060"/>
                </a:solidFill>
                <a:latin typeface="Times New Roman" pitchFamily="18" charset="0"/>
                <a:cs typeface="Times New Roman" pitchFamily="18" charset="0"/>
              </a:rPr>
              <a:t>“Про</a:t>
            </a:r>
            <a:r>
              <a:rPr lang="uk-UA" sz="2400" dirty="0" smtClean="0">
                <a:solidFill>
                  <a:srgbClr val="002060"/>
                </a:solidFill>
                <a:latin typeface="Times New Roman" pitchFamily="18" charset="0"/>
                <a:cs typeface="Times New Roman" pitchFamily="18" charset="0"/>
              </a:rPr>
              <a:t> доступ до публічної </a:t>
            </a:r>
            <a:r>
              <a:rPr lang="uk-UA" sz="2400" dirty="0" err="1" smtClean="0">
                <a:solidFill>
                  <a:srgbClr val="002060"/>
                </a:solidFill>
                <a:latin typeface="Times New Roman" pitchFamily="18" charset="0"/>
                <a:cs typeface="Times New Roman" pitchFamily="18" charset="0"/>
              </a:rPr>
              <a:t>інформації”</a:t>
            </a:r>
            <a:r>
              <a:rPr lang="uk-UA" sz="2400" dirty="0" smtClean="0">
                <a:solidFill>
                  <a:srgbClr val="002060"/>
                </a:solidFill>
                <a:latin typeface="Times New Roman" pitchFamily="18" charset="0"/>
                <a:cs typeface="Times New Roman" pitchFamily="18" charset="0"/>
              </a:rPr>
              <a:t>, затверджується керівником установи та оприлюднюється на її офіційному </a:t>
            </a:r>
            <a:r>
              <a:rPr lang="uk-UA" sz="2400" dirty="0" err="1" smtClean="0">
                <a:solidFill>
                  <a:srgbClr val="002060"/>
                </a:solidFill>
                <a:latin typeface="Times New Roman" pitchFamily="18" charset="0"/>
                <a:cs typeface="Times New Roman" pitchFamily="18" charset="0"/>
              </a:rPr>
              <a:t>веб-сайті</a:t>
            </a:r>
            <a:r>
              <a:rPr lang="uk-UA" sz="2400" dirty="0" smtClean="0">
                <a:solidFill>
                  <a:srgbClr val="002060"/>
                </a:solidFill>
                <a:latin typeface="Times New Roman" pitchFamily="18" charset="0"/>
                <a:cs typeface="Times New Roman" pitchFamily="18" charset="0"/>
              </a:rPr>
              <a:t>, а за відсутності такого веб-сайту - в інший прийнятний спосіб.</a:t>
            </a:r>
          </a:p>
          <a:p>
            <a:pPr algn="just"/>
            <a:endParaRPr lang="ru-RU" sz="2400" dirty="0" smtClean="0">
              <a:solidFill>
                <a:srgbClr val="002060"/>
              </a:solidFill>
              <a:latin typeface="Times New Roman" pitchFamily="18" charset="0"/>
              <a:cs typeface="Times New Roman" pitchFamily="18" charset="0"/>
            </a:endParaRPr>
          </a:p>
          <a:p>
            <a:pPr algn="just"/>
            <a:r>
              <a:rPr lang="uk-UA" sz="2400" dirty="0" smtClean="0">
                <a:solidFill>
                  <a:srgbClr val="002060"/>
                </a:solidFill>
                <a:latin typeface="Times New Roman" pitchFamily="18" charset="0"/>
                <a:cs typeface="Times New Roman" pitchFamily="18" charset="0"/>
              </a:rPr>
              <a:t>4</a:t>
            </a:r>
            <a:r>
              <a:rPr lang="uk-UA" sz="2400" b="1" baseline="30000" dirty="0" smtClean="0">
                <a:solidFill>
                  <a:srgbClr val="002060"/>
                </a:solidFill>
                <a:latin typeface="Times New Roman" pitchFamily="18" charset="0"/>
                <a:cs typeface="Times New Roman" pitchFamily="18" charset="0"/>
              </a:rPr>
              <a:t>-1</a:t>
            </a:r>
            <a:r>
              <a:rPr lang="uk-UA" sz="2400" dirty="0" smtClean="0">
                <a:solidFill>
                  <a:srgbClr val="002060"/>
                </a:solidFill>
                <a:latin typeface="Times New Roman" pitchFamily="18" charset="0"/>
                <a:cs typeface="Times New Roman" pitchFamily="18" charset="0"/>
              </a:rPr>
              <a:t>. В умовах воєнного чи надзвичайного стану перелік відомостей складається з урахуванням тимчасових обмежень конституційних прав і свобод людини і громадянина, прав і законних інтересів юридичних осіб, встановлених </a:t>
            </a:r>
            <a:r>
              <a:rPr lang="uk-UA" sz="2400" u="sng" dirty="0" smtClean="0">
                <a:solidFill>
                  <a:srgbClr val="00B0F0"/>
                </a:solidFill>
                <a:latin typeface="Times New Roman" pitchFamily="18" charset="0"/>
                <a:cs typeface="Times New Roman" pitchFamily="18" charset="0"/>
              </a:rPr>
              <a:t>Указом Президента України про введення воєнного чи надзвичайного стану в Україні</a:t>
            </a:r>
            <a:r>
              <a:rPr lang="uk-UA" sz="2400" dirty="0" smtClean="0">
                <a:solidFill>
                  <a:srgbClr val="002060"/>
                </a:solidFill>
                <a:latin typeface="Times New Roman" pitchFamily="18" charset="0"/>
                <a:cs typeface="Times New Roman" pitchFamily="18" charset="0"/>
              </a:rPr>
              <a:t>, затвердженим Верховною Радою України.</a:t>
            </a:r>
            <a:endParaRPr lang="ru-RU" sz="2400" dirty="0" smtClean="0">
              <a:solidFill>
                <a:srgbClr val="002060"/>
              </a:solidFill>
              <a:latin typeface="Times New Roman" pitchFamily="18" charset="0"/>
              <a:cs typeface="Times New Roman" pitchFamily="18" charset="0"/>
            </a:endParaRPr>
          </a:p>
          <a:p>
            <a:pPr algn="just"/>
            <a:r>
              <a:rPr lang="uk-UA" sz="2400" i="1" dirty="0" smtClean="0">
                <a:solidFill>
                  <a:srgbClr val="002060"/>
                </a:solidFill>
                <a:latin typeface="Times New Roman" pitchFamily="18" charset="0"/>
                <a:cs typeface="Times New Roman" pitchFamily="18" charset="0"/>
              </a:rPr>
              <a:t>(Типову інструкцію доповнено пунктом 4</a:t>
            </a:r>
            <a:r>
              <a:rPr lang="uk-UA" sz="2400" b="1" baseline="30000" dirty="0" smtClean="0">
                <a:solidFill>
                  <a:srgbClr val="002060"/>
                </a:solidFill>
                <a:latin typeface="Times New Roman" pitchFamily="18" charset="0"/>
                <a:cs typeface="Times New Roman" pitchFamily="18" charset="0"/>
              </a:rPr>
              <a:t>-1</a:t>
            </a:r>
            <a:r>
              <a:rPr lang="uk-UA" sz="2400" i="1" dirty="0" smtClean="0">
                <a:solidFill>
                  <a:srgbClr val="002060"/>
                </a:solidFill>
                <a:latin typeface="Times New Roman" pitchFamily="18" charset="0"/>
                <a:cs typeface="Times New Roman" pitchFamily="18" charset="0"/>
              </a:rPr>
              <a:t> згідно з Постановою КМУ № 899 від 22.08.2023)</a:t>
            </a:r>
            <a:endParaRPr lang="ru-RU" sz="2400"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581</TotalTime>
  <Words>2418</Words>
  <Application>Microsoft Office PowerPoint</Application>
  <PresentationFormat>Экран (4:3)</PresentationFormat>
  <Paragraphs>121</Paragraphs>
  <Slides>22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    </vt:lpstr>
      <vt:lpstr>Основні питання </vt:lpstr>
      <vt:lpstr>  1. Нормативно-правова база доступу до публічної інформації, якій відповідно до           законодавства присвоюється гриф «Для службового користування».           1. Закон України «Про доступ до публічної інформації».           2.  Постанова Кабінету Міністрів України від  19  жовтня 2016 р. № 736     «Про затвердження Типової інструкції про порядок ведення обліку, зберігання, використання  і  знищення документів та інших матеріальних носіїв інформації, що містять службову інформацію».         3.  Правила   організації    діловодства   та   архівного   зберігання   документів   у    державних   органах,   органах   місцевого  самоврядування,  на   підприємствах,  в  установах   і   організаціях,  затверджені     наказом     Міністерства     юстиції     України     від   18.06.2015    №1000/5,     який    зареєстровано    в Міністерстві  юстиції України 22 червня 2015 р. за №736/2718 .         1. Публічна  інформація – це відображена  та  задокументована  будь-якими   засобами  та  на  будь-яких   носіях   інформація,   що  була  отримана  або  створена  в   процесі  виконання  суб’єктами        владних        повноважень      своїх       обов’язків,       передбачених        чинним    законодавством,   або  яка знаходиться   у  володінні  суб’єктів   владних   повноважень,  інших   розпорядників   публічної інформації,  визначених Законом України «Про доступ до публічної інформації» .          2. Публічна інформація є відкритою, крім випадків, встановлених законом.  (ст. 1 Закону України «Про доступ до публічної інформації»).     </vt:lpstr>
      <vt:lpstr>                             Інформацією з обмеженим доступом є:       конфіденційна інформація;       таємна інформація;       службова інформація  (частина перша ст. 6 Закону України «Про доступ до публічної інформації»).        До службової може належати така інформація:      1) що міститься в документах суб’єктів владних  повноважень,  які становлять внутрівідомчу службову кореспонденцію, доповідні записки, рекомендації, якщо вони пов’язані з розробкою напряму діяльності установи або здійсненням контрольних, наглядових функцій органами державної влади, процесом прийняття рішень і передують публічному обговоренню та/або прийняттю рішень;      2) зібрана в процесі оперативно-розшукової, контррозвідувальної  діяльності, у сфері оборони країни, яку не віднесено до державної таємниці.     Документам,    що    містять    інформацію ,  яка   становить,  службову   інформацію, присвоюється гриф “Для службового користування”.  (ст. 9 Закону України “Про доступ до публічної інформації ”).  ВАЖЛИВО!  Гриф “Для службового користування”  не є грифом секретності! </vt:lpstr>
      <vt:lpstr> Обмеження доступу до інформації здійснюється відповідно до закону при дотриманні сукупності таких вимог:    1) виключно в інтересах національної безпеки, територіальної цілісності або громадського порядку з метою запобігання заворушенням чи кримінальним правопорушенням, для охорони здоров’я населення, для захисту репутації або прав інших людей, для запобігання розголошенню інформації, одержаної конфіденційно, або для підтримання авторитету і неупередженості правосуддя;   2) розголошення інформації може завдати істотної шкоди цим інтересам;   3) шкода від оприлюднення такої інформації переважає суспільний інтерес  в її отриманні.  (частина друга статті 6 Закону України «Про доступ до публічної інформації»)  </vt:lpstr>
      <vt:lpstr> Інформація з обмеженим доступом має надаватися розпорядником інформації:    якщо він правомірно оприлюднив її раніше;    якщо немає законних підстав для обмеження у доступі до такої інформації, які існували раніше.        (стаття 6  Закону України  «Про доступ до публічної інформації»).    Перелік відомостей, що становлять службову інформацію, який складається органами   державної   влади,  органами   місцевого   самоврядування,   іншими суб’єктами   владних   повноважень,  у   тому   числі   на  виконання   делегованих   повноважень,  не  може   бути обмеженим у доступі.   (стаття 9 Закону України «Про доступ до публічної інформації»).    ВАЖЛИВО! Обмеженню доступу підлягає інформація, а не документ.  Якщо документ містить інформацію з обмеженим доступом, для ознайомлення надається інформація, доступ до якої необмежений .  (стаття 6 Закону України «Про доступ до публічної інформації»).     </vt:lpstr>
      <vt:lpstr> 2. Порядок роботи з матеріальними носіями інформації, що містять службову інформацію.    2.1. Загальна частина. </vt:lpstr>
      <vt:lpstr>Постійно діюча комісія з питань роботи із службовою інформацією</vt:lpstr>
      <vt:lpstr>Перелік відомостей</vt:lpstr>
      <vt:lpstr>Надання грифу “ДСК”, контроль, відповідальність</vt:lpstr>
      <vt:lpstr>2.2. Облік матеріальних носіїв інформації, що містять службову інформацію</vt:lpstr>
      <vt:lpstr>2.3. Зберігання матеріальних носіїв інформації, що містять службову інформацію</vt:lpstr>
      <vt:lpstr>Слайд 13</vt:lpstr>
      <vt:lpstr>Слайд 14</vt:lpstr>
      <vt:lpstr>Слайд 15</vt:lpstr>
      <vt:lpstr>2.4. Використання носіїв інформації, що містять службову інформації </vt:lpstr>
      <vt:lpstr>Слайд 17</vt:lpstr>
      <vt:lpstr>2.5 Перегляд документів з грифом “Для службового користування” </vt:lpstr>
      <vt:lpstr>Слайд 19</vt:lpstr>
      <vt:lpstr>2.6 Підготовка справ, що містять службову інформацію, до передачі на архівне зберігання та знищення</vt:lpstr>
      <vt:lpstr>Слайд 21</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Prime Auditor</dc:creator>
  <cp:lastModifiedBy>Prime Auditor</cp:lastModifiedBy>
  <cp:revision>133</cp:revision>
  <dcterms:created xsi:type="dcterms:W3CDTF">2022-06-08T12:59:30Z</dcterms:created>
  <dcterms:modified xsi:type="dcterms:W3CDTF">2025-09-16T08:43:11Z</dcterms:modified>
</cp:coreProperties>
</file>